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9"/>
  </p:notesMasterIdLst>
  <p:handoutMasterIdLst>
    <p:handoutMasterId r:id="rId20"/>
  </p:handoutMasterIdLst>
  <p:sldIdLst>
    <p:sldId id="256" r:id="rId3"/>
    <p:sldId id="283" r:id="rId4"/>
    <p:sldId id="327" r:id="rId5"/>
    <p:sldId id="282" r:id="rId6"/>
    <p:sldId id="284" r:id="rId7"/>
    <p:sldId id="289" r:id="rId8"/>
    <p:sldId id="290" r:id="rId9"/>
    <p:sldId id="285" r:id="rId10"/>
    <p:sldId id="287" r:id="rId11"/>
    <p:sldId id="288" r:id="rId12"/>
    <p:sldId id="291" r:id="rId13"/>
    <p:sldId id="292" r:id="rId14"/>
    <p:sldId id="293" r:id="rId15"/>
    <p:sldId id="294" r:id="rId16"/>
    <p:sldId id="295" r:id="rId17"/>
    <p:sldId id="286" r:id="rId18"/>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AF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64" autoAdjust="0"/>
    <p:restoredTop sz="87217" autoAdjust="0"/>
  </p:normalViewPr>
  <p:slideViewPr>
    <p:cSldViewPr snapToGrid="0" snapToObjects="1">
      <p:cViewPr varScale="1">
        <p:scale>
          <a:sx n="113" d="100"/>
          <a:sy n="113" d="100"/>
        </p:scale>
        <p:origin x="1016" y="184"/>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2020/9/14</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226798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EDA (Exploratory Data Analysis) </a:t>
            </a:r>
            <a:r>
              <a:rPr lang="zh-TW" altLang="en-US" sz="1200" b="0" i="0" kern="1200" dirty="0">
                <a:solidFill>
                  <a:schemeClr val="tx1"/>
                </a:solidFill>
                <a:effectLst/>
                <a:latin typeface="+mn-lt"/>
                <a:ea typeface="+mn-ea"/>
                <a:cs typeface="+mn-cs"/>
              </a:rPr>
              <a:t>探索式資料分析，主要概念是利用數據統計的方式視覺化資料。</a:t>
            </a:r>
            <a:r>
              <a:rPr lang="zh-TW" altLang="en-US" sz="1200" kern="1200" dirty="0">
                <a:solidFill>
                  <a:schemeClr val="tx1"/>
                </a:solidFill>
                <a:effectLst/>
                <a:latin typeface="+mn-lt"/>
                <a:ea typeface="+mn-ea"/>
                <a:cs typeface="+mn-cs"/>
              </a:rPr>
              <a:t>透過資料的探索式分析可以查看資料集當中每個特徵彼此的重要程度以及其資料分布狀況。</a:t>
            </a:r>
            <a:r>
              <a:rPr lang="en-TW" dirty="0">
                <a:effectLst/>
              </a:rPr>
              <a:t> </a:t>
            </a:r>
          </a:p>
          <a:p>
            <a:r>
              <a:rPr lang="zh-TW" altLang="en-US" sz="1200" b="0" i="0" kern="1200" dirty="0">
                <a:solidFill>
                  <a:schemeClr val="tx1"/>
                </a:solidFill>
                <a:effectLst/>
                <a:latin typeface="+mn-lt"/>
                <a:ea typeface="+mn-ea"/>
                <a:cs typeface="+mn-cs"/>
              </a:rPr>
              <a:t>做</a:t>
            </a:r>
            <a:r>
              <a:rPr lang="en-US" altLang="zh-TW" sz="1200" b="0" i="0" kern="1200" dirty="0">
                <a:solidFill>
                  <a:schemeClr val="tx1"/>
                </a:solidFill>
                <a:effectLst/>
                <a:latin typeface="+mn-lt"/>
                <a:ea typeface="+mn-ea"/>
                <a:cs typeface="+mn-cs"/>
              </a:rPr>
              <a:t>EDA</a:t>
            </a:r>
            <a:r>
              <a:rPr lang="zh-TW" altLang="en-US" sz="1200" b="0" i="0" kern="1200" dirty="0">
                <a:solidFill>
                  <a:schemeClr val="tx1"/>
                </a:solidFill>
                <a:effectLst/>
                <a:latin typeface="+mn-lt"/>
                <a:ea typeface="+mn-ea"/>
                <a:cs typeface="+mn-cs"/>
              </a:rPr>
              <a:t>的好處可以從各種面向先了解資料的狀況，以利後續的模型分析。</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844988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1129086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kern="1200" dirty="0">
                <a:solidFill>
                  <a:schemeClr val="tx1"/>
                </a:solidFill>
                <a:effectLst/>
                <a:latin typeface="+mn-lt"/>
                <a:ea typeface="+mn-ea"/>
                <a:cs typeface="+mn-cs"/>
              </a:rPr>
              <a:t>這張圖分爲兩部分，分別有對角線部分和非對角線部分。在對角線部分是以核密度估計圖（</a:t>
            </a:r>
            <a:r>
              <a:rPr lang="en-US" sz="1200" kern="1200" dirty="0">
                <a:solidFill>
                  <a:schemeClr val="tx1"/>
                </a:solidFill>
                <a:effectLst/>
                <a:latin typeface="+mn-lt"/>
                <a:ea typeface="+mn-ea"/>
                <a:cs typeface="+mn-cs"/>
              </a:rPr>
              <a:t>Kernel Density Estimation</a:t>
            </a:r>
            <a:r>
              <a:rPr lang="zh-TW" altLang="en-US" sz="1200" kern="1200" dirty="0">
                <a:solidFill>
                  <a:schemeClr val="tx1"/>
                </a:solidFill>
                <a:effectLst/>
                <a:latin typeface="+mn-lt"/>
                <a:ea typeface="+mn-ea"/>
                <a:cs typeface="+mn-cs"/>
              </a:rPr>
              <a:t>）的方式呈現，也就是用來看某一個特徵的分佈情況，</a:t>
            </a:r>
            <a:r>
              <a:rPr lang="en-US" sz="1200" kern="1200" dirty="0">
                <a:solidFill>
                  <a:schemeClr val="tx1"/>
                </a:solidFill>
                <a:effectLst/>
                <a:latin typeface="+mn-lt"/>
                <a:ea typeface="+mn-ea"/>
                <a:cs typeface="+mn-cs"/>
              </a:rPr>
              <a:t>x</a:t>
            </a:r>
            <a:r>
              <a:rPr lang="zh-TW" altLang="en-US" sz="1200" kern="1200" dirty="0">
                <a:solidFill>
                  <a:schemeClr val="tx1"/>
                </a:solidFill>
                <a:effectLst/>
                <a:latin typeface="+mn-lt"/>
                <a:ea typeface="+mn-ea"/>
                <a:cs typeface="+mn-cs"/>
              </a:rPr>
              <a:t>軸對應著該特徵的數值，</a:t>
            </a:r>
            <a:r>
              <a:rPr lang="en-US" sz="1200" kern="1200" dirty="0">
                <a:solidFill>
                  <a:schemeClr val="tx1"/>
                </a:solidFill>
                <a:effectLst/>
                <a:latin typeface="+mn-lt"/>
                <a:ea typeface="+mn-ea"/>
                <a:cs typeface="+mn-cs"/>
              </a:rPr>
              <a:t>y</a:t>
            </a:r>
            <a:r>
              <a:rPr lang="zh-TW" altLang="en-US" sz="1200" kern="1200" dirty="0">
                <a:solidFill>
                  <a:schemeClr val="tx1"/>
                </a:solidFill>
                <a:effectLst/>
                <a:latin typeface="+mn-lt"/>
                <a:ea typeface="+mn-ea"/>
                <a:cs typeface="+mn-cs"/>
              </a:rPr>
              <a:t>軸對應著該特徵的密度也就是特徵出現的頻率。在非對角線的部分為兩個特徵之間分佈的關聯散點圖。將任意兩個特徵進行配對，以其中一個爲橫座標，另一個爲縱座標，將所有的數據點繪製在圖上，用來衡量兩個變量的關聯程度。</a:t>
            </a:r>
            <a:r>
              <a:rPr lang="en-TW" dirty="0">
                <a:effectLst/>
              </a:rPr>
              <a:t> </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12</a:t>
            </a:fld>
            <a:endParaRPr lang="zh-CN" altLang="en-US"/>
          </a:p>
        </p:txBody>
      </p:sp>
    </p:spTree>
    <p:extLst>
      <p:ext uri="{BB962C8B-B14F-4D97-AF65-F5344CB8AC3E}">
        <p14:creationId xmlns:p14="http://schemas.microsoft.com/office/powerpoint/2010/main" val="1724230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16</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6.xml"/><Relationship Id="rId5" Type="http://schemas.openxmlformats.org/officeDocument/2006/relationships/image" Target="../media/image26.jpe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4</a:t>
            </a:r>
            <a:endParaRPr lang="zh-CN" altLang="en-US" sz="11500" dirty="0"/>
          </a:p>
        </p:txBody>
      </p:sp>
      <p:sp>
        <p:nvSpPr>
          <p:cNvPr id="3" name="文本占位符 2"/>
          <p:cNvSpPr>
            <a:spLocks noGrp="1"/>
          </p:cNvSpPr>
          <p:nvPr>
            <p:ph type="body" sz="quarter" idx="12"/>
          </p:nvPr>
        </p:nvSpPr>
        <p:spPr>
          <a:xfrm>
            <a:off x="2628900" y="3292990"/>
            <a:ext cx="6934200" cy="757130"/>
          </a:xfrm>
        </p:spPr>
        <p:txBody>
          <a:bodyPr/>
          <a:lstStyle/>
          <a:p>
            <a:r>
              <a:rPr lang="zh-CN" altLang="en-US" dirty="0"/>
              <a:t>資料視覺化</a:t>
            </a:r>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FF375-E96E-BA4F-A85C-023047B72DAF}"/>
              </a:ext>
            </a:extLst>
          </p:cNvPr>
          <p:cNvSpPr>
            <a:spLocks noGrp="1"/>
          </p:cNvSpPr>
          <p:nvPr>
            <p:ph type="body" sz="quarter" idx="10"/>
          </p:nvPr>
        </p:nvSpPr>
        <p:spPr>
          <a:xfrm>
            <a:off x="992875" y="245402"/>
            <a:ext cx="9315782" cy="590931"/>
          </a:xfrm>
        </p:spPr>
        <p:txBody>
          <a:bodyPr/>
          <a:lstStyle/>
          <a:p>
            <a:r>
              <a:rPr lang="en-US" altLang="zh-TW" dirty="0"/>
              <a:t>2) </a:t>
            </a:r>
            <a:r>
              <a:rPr lang="zh-TW" altLang="en-US" dirty="0"/>
              <a:t>手動編碼</a:t>
            </a:r>
          </a:p>
        </p:txBody>
      </p:sp>
      <p:sp>
        <p:nvSpPr>
          <p:cNvPr id="27" name="Text Placeholder 2">
            <a:extLst>
              <a:ext uri="{FF2B5EF4-FFF2-40B4-BE49-F238E27FC236}">
                <a16:creationId xmlns:a16="http://schemas.microsoft.com/office/drawing/2014/main" id="{A6339C4B-560D-A940-BCD9-2ADD6DC87C3E}"/>
              </a:ext>
            </a:extLst>
          </p:cNvPr>
          <p:cNvSpPr txBox="1">
            <a:spLocks/>
          </p:cNvSpPr>
          <p:nvPr/>
        </p:nvSpPr>
        <p:spPr>
          <a:xfrm>
            <a:off x="595906" y="987148"/>
            <a:ext cx="9586062" cy="40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處理名目資料 </a:t>
            </a:r>
            <a: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t>(</a:t>
            </a:r>
            <a:r>
              <a:rPr kumimoji="0" lang="en-US" sz="2000" b="0" i="0" u="none" strike="noStrike" kern="0" cap="none" spc="0" normalizeH="0" baseline="0" noProof="0" dirty="0">
                <a:ln>
                  <a:noFill/>
                </a:ln>
                <a:solidFill>
                  <a:srgbClr val="595959"/>
                </a:solidFill>
                <a:effectLst/>
                <a:uLnTx/>
                <a:uFillTx/>
                <a:latin typeface="Calibri"/>
                <a:cs typeface="Calibri"/>
                <a:sym typeface="Calibri"/>
              </a:rPr>
              <a:t>Nominal variables) - </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資料前處理 依據特徵資料的特性，可以選擇</a:t>
            </a:r>
            <a:b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b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手動編碼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或</a:t>
            </a: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自動編碼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a:t>
            </a:r>
            <a:endParaRPr kumimoji="0" lang="en-TW" sz="2000" b="0" i="0" u="none" strike="noStrike" kern="0" cap="none" spc="0" normalizeH="0" baseline="0" noProof="0" dirty="0">
              <a:ln>
                <a:noFill/>
              </a:ln>
              <a:solidFill>
                <a:srgbClr val="595959"/>
              </a:solidFill>
              <a:effectLst/>
              <a:uLnTx/>
              <a:uFillTx/>
              <a:latin typeface="Calibri"/>
              <a:cs typeface="Calibri"/>
              <a:sym typeface="Calibri"/>
            </a:endParaRPr>
          </a:p>
        </p:txBody>
      </p:sp>
      <p:sp>
        <p:nvSpPr>
          <p:cNvPr id="28" name="Rectangle 27">
            <a:extLst>
              <a:ext uri="{FF2B5EF4-FFF2-40B4-BE49-F238E27FC236}">
                <a16:creationId xmlns:a16="http://schemas.microsoft.com/office/drawing/2014/main" id="{2A26E276-70B8-244C-8917-BD921009EF90}"/>
              </a:ext>
            </a:extLst>
          </p:cNvPr>
          <p:cNvSpPr/>
          <p:nvPr/>
        </p:nvSpPr>
        <p:spPr>
          <a:xfrm>
            <a:off x="716231" y="2054841"/>
            <a:ext cx="9098278" cy="1015663"/>
          </a:xfrm>
          <a:prstGeom prst="rect">
            <a:avLst/>
          </a:prstGeom>
        </p:spPr>
        <p:txBody>
          <a:bodyPr wrap="square">
            <a:spAutoFit/>
          </a:bodyPr>
          <a:lstStyle/>
          <a:p>
            <a:pPr defTabSz="914400">
              <a:buClr>
                <a:srgbClr val="000000"/>
              </a:buClr>
              <a:buFont typeface="Arial"/>
              <a:buNone/>
            </a:pPr>
            <a:r>
              <a:rPr lang="zh-TW" altLang="en-US" sz="2800" b="1" kern="0" dirty="0">
                <a:solidFill>
                  <a:srgbClr val="212121"/>
                </a:solidFill>
                <a:latin typeface="Roboto"/>
                <a:cs typeface="Arial"/>
                <a:sym typeface="Arial"/>
              </a:rPr>
              <a:t>使用編碼時機</a:t>
            </a:r>
            <a:r>
              <a:rPr lang="en-US" altLang="zh-TW" sz="2800" b="1" kern="0" dirty="0">
                <a:solidFill>
                  <a:srgbClr val="212121"/>
                </a:solidFill>
                <a:latin typeface="Roboto"/>
                <a:cs typeface="Arial"/>
                <a:sym typeface="Arial"/>
              </a:rPr>
              <a:t>?</a:t>
            </a:r>
          </a:p>
          <a:p>
            <a:pPr defTabSz="914400">
              <a:buClr>
                <a:srgbClr val="000000"/>
              </a:buClr>
              <a:buFont typeface="Arial"/>
              <a:buNone/>
            </a:pPr>
            <a:endParaRPr lang="en-US" altLang="zh-TW" sz="1600" kern="0" dirty="0">
              <a:solidFill>
                <a:srgbClr val="212121"/>
              </a:solidFill>
              <a:latin typeface="Roboto"/>
              <a:cs typeface="Arial"/>
              <a:sym typeface="Arial"/>
            </a:endParaRPr>
          </a:p>
          <a:p>
            <a:pPr defTabSz="914400">
              <a:buClr>
                <a:srgbClr val="000000"/>
              </a:buClr>
              <a:buFont typeface="Arial"/>
              <a:buNone/>
            </a:pPr>
            <a:r>
              <a:rPr lang="zh-TW" altLang="en-US" sz="1600" kern="0" dirty="0">
                <a:solidFill>
                  <a:srgbClr val="212121"/>
                </a:solidFill>
                <a:latin typeface="Roboto"/>
                <a:cs typeface="Arial"/>
                <a:sym typeface="Arial"/>
              </a:rPr>
              <a:t>進行深度學習時，神經網路只能處理數值資料。因此我們需要將所有非數字型態的特徵進行轉換。</a:t>
            </a:r>
          </a:p>
        </p:txBody>
      </p:sp>
      <p:pic>
        <p:nvPicPr>
          <p:cNvPr id="29" name="Picture 28">
            <a:extLst>
              <a:ext uri="{FF2B5EF4-FFF2-40B4-BE49-F238E27FC236}">
                <a16:creationId xmlns:a16="http://schemas.microsoft.com/office/drawing/2014/main" id="{40D16A64-9070-4F42-B89E-96332BF95355}"/>
              </a:ext>
            </a:extLst>
          </p:cNvPr>
          <p:cNvPicPr>
            <a:picLocks noChangeAspect="1"/>
          </p:cNvPicPr>
          <p:nvPr/>
        </p:nvPicPr>
        <p:blipFill rotWithShape="1">
          <a:blip r:embed="rId2"/>
          <a:srcRect l="5696" t="21959" r="16873" b="39730"/>
          <a:stretch/>
        </p:blipFill>
        <p:spPr>
          <a:xfrm>
            <a:off x="1552711" y="3909298"/>
            <a:ext cx="5431313" cy="1601492"/>
          </a:xfrm>
          <a:prstGeom prst="rect">
            <a:avLst/>
          </a:prstGeom>
        </p:spPr>
      </p:pic>
      <p:sp>
        <p:nvSpPr>
          <p:cNvPr id="30" name="Rectangle 29">
            <a:extLst>
              <a:ext uri="{FF2B5EF4-FFF2-40B4-BE49-F238E27FC236}">
                <a16:creationId xmlns:a16="http://schemas.microsoft.com/office/drawing/2014/main" id="{E7C1A6EF-F0DA-CA4A-803C-A881E5DE654F}"/>
              </a:ext>
            </a:extLst>
          </p:cNvPr>
          <p:cNvSpPr/>
          <p:nvPr/>
        </p:nvSpPr>
        <p:spPr>
          <a:xfrm>
            <a:off x="8308243" y="5127026"/>
            <a:ext cx="2227623" cy="307777"/>
          </a:xfrm>
          <a:prstGeom prst="rect">
            <a:avLst/>
          </a:prstGeom>
        </p:spPr>
        <p:txBody>
          <a:bodyPr wrap="square">
            <a:spAutoFit/>
          </a:bodyPr>
          <a:lstStyle/>
          <a:p>
            <a:pPr defTabSz="914400">
              <a:buClr>
                <a:srgbClr val="000000"/>
              </a:buClr>
              <a:buFont typeface="Arial"/>
              <a:buNone/>
            </a:pPr>
            <a:r>
              <a:rPr lang="zh-TW" altLang="en-US" sz="1400" kern="0" dirty="0">
                <a:solidFill>
                  <a:srgbClr val="C00000"/>
                </a:solidFill>
                <a:cs typeface="Arial"/>
                <a:sym typeface="Arial"/>
              </a:rPr>
              <a:t>因為電腦只看得懂數字</a:t>
            </a:r>
            <a:endParaRPr lang="en-TW" sz="1400" kern="0" dirty="0">
              <a:solidFill>
                <a:srgbClr val="C00000"/>
              </a:solidFill>
              <a:cs typeface="Arial"/>
              <a:sym typeface="Arial"/>
            </a:endParaRPr>
          </a:p>
        </p:txBody>
      </p:sp>
      <p:pic>
        <p:nvPicPr>
          <p:cNvPr id="31" name="Picture 30">
            <a:extLst>
              <a:ext uri="{FF2B5EF4-FFF2-40B4-BE49-F238E27FC236}">
                <a16:creationId xmlns:a16="http://schemas.microsoft.com/office/drawing/2014/main" id="{649A0DEA-34E9-4445-BD4B-B1E06A70E363}"/>
              </a:ext>
            </a:extLst>
          </p:cNvPr>
          <p:cNvPicPr>
            <a:picLocks noChangeAspect="1"/>
          </p:cNvPicPr>
          <p:nvPr/>
        </p:nvPicPr>
        <p:blipFill>
          <a:blip r:embed="rId3"/>
          <a:stretch>
            <a:fillRect/>
          </a:stretch>
        </p:blipFill>
        <p:spPr>
          <a:xfrm>
            <a:off x="7940829" y="4912386"/>
            <a:ext cx="476250" cy="476250"/>
          </a:xfrm>
          <a:prstGeom prst="rect">
            <a:avLst/>
          </a:prstGeom>
        </p:spPr>
      </p:pic>
      <p:pic>
        <p:nvPicPr>
          <p:cNvPr id="32" name="Picture 31">
            <a:extLst>
              <a:ext uri="{FF2B5EF4-FFF2-40B4-BE49-F238E27FC236}">
                <a16:creationId xmlns:a16="http://schemas.microsoft.com/office/drawing/2014/main" id="{447F36BA-C979-6C4E-836E-389E6BB2A728}"/>
              </a:ext>
            </a:extLst>
          </p:cNvPr>
          <p:cNvPicPr>
            <a:picLocks noChangeAspect="1"/>
          </p:cNvPicPr>
          <p:nvPr/>
        </p:nvPicPr>
        <p:blipFill>
          <a:blip r:embed="rId4"/>
          <a:stretch>
            <a:fillRect/>
          </a:stretch>
        </p:blipFill>
        <p:spPr>
          <a:xfrm>
            <a:off x="1460879" y="3998739"/>
            <a:ext cx="5103332" cy="1422610"/>
          </a:xfrm>
          <a:prstGeom prst="rect">
            <a:avLst/>
          </a:prstGeom>
        </p:spPr>
      </p:pic>
      <p:sp>
        <p:nvSpPr>
          <p:cNvPr id="33" name="Rectangle 32">
            <a:extLst>
              <a:ext uri="{FF2B5EF4-FFF2-40B4-BE49-F238E27FC236}">
                <a16:creationId xmlns:a16="http://schemas.microsoft.com/office/drawing/2014/main" id="{0D14A4E5-268C-774D-8FDC-139DCDA9AA70}"/>
              </a:ext>
            </a:extLst>
          </p:cNvPr>
          <p:cNvSpPr/>
          <p:nvPr/>
        </p:nvSpPr>
        <p:spPr>
          <a:xfrm>
            <a:off x="6055476" y="3998739"/>
            <a:ext cx="508735" cy="1422610"/>
          </a:xfrm>
          <a:prstGeom prst="rect">
            <a:avLst/>
          </a:prstGeom>
          <a:noFill/>
          <a:ln w="25400" cap="flat" cmpd="sng" algn="ctr">
            <a:solidFill>
              <a:srgbClr val="FF62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TW"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4" name="Picture 33">
            <a:extLst>
              <a:ext uri="{FF2B5EF4-FFF2-40B4-BE49-F238E27FC236}">
                <a16:creationId xmlns:a16="http://schemas.microsoft.com/office/drawing/2014/main" id="{9A2A2DC5-6722-5F46-BB02-11274180FC41}"/>
              </a:ext>
            </a:extLst>
          </p:cNvPr>
          <p:cNvPicPr>
            <a:picLocks noChangeAspect="1"/>
          </p:cNvPicPr>
          <p:nvPr/>
        </p:nvPicPr>
        <p:blipFill>
          <a:blip r:embed="rId5"/>
          <a:stretch>
            <a:fillRect/>
          </a:stretch>
        </p:blipFill>
        <p:spPr>
          <a:xfrm>
            <a:off x="7397318" y="4138197"/>
            <a:ext cx="3843493" cy="749300"/>
          </a:xfrm>
          <a:prstGeom prst="rect">
            <a:avLst/>
          </a:prstGeom>
        </p:spPr>
      </p:pic>
    </p:spTree>
    <p:extLst>
      <p:ext uri="{BB962C8B-B14F-4D97-AF65-F5344CB8AC3E}">
        <p14:creationId xmlns:p14="http://schemas.microsoft.com/office/powerpoint/2010/main" val="123557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AA0763-8481-D04E-AA07-D2872F9F19D5}"/>
              </a:ext>
            </a:extLst>
          </p:cNvPr>
          <p:cNvSpPr>
            <a:spLocks noGrp="1"/>
          </p:cNvSpPr>
          <p:nvPr>
            <p:ph type="body" sz="quarter" idx="10"/>
          </p:nvPr>
        </p:nvSpPr>
        <p:spPr>
          <a:xfrm>
            <a:off x="992875" y="245402"/>
            <a:ext cx="9315782" cy="590931"/>
          </a:xfrm>
        </p:spPr>
        <p:txBody>
          <a:bodyPr/>
          <a:lstStyle/>
          <a:p>
            <a:r>
              <a:rPr lang="zh-TW" altLang="en-US" dirty="0"/>
              <a:t>直方圖</a:t>
            </a:r>
          </a:p>
        </p:txBody>
      </p:sp>
      <p:pic>
        <p:nvPicPr>
          <p:cNvPr id="4" name="Picture 3">
            <a:extLst>
              <a:ext uri="{FF2B5EF4-FFF2-40B4-BE49-F238E27FC236}">
                <a16:creationId xmlns:a16="http://schemas.microsoft.com/office/drawing/2014/main" id="{53FF5BA1-BFE5-5648-94A8-76197CFB21A5}"/>
              </a:ext>
            </a:extLst>
          </p:cNvPr>
          <p:cNvPicPr>
            <a:picLocks noChangeAspect="1"/>
          </p:cNvPicPr>
          <p:nvPr/>
        </p:nvPicPr>
        <p:blipFill>
          <a:blip r:embed="rId2"/>
          <a:stretch>
            <a:fillRect/>
          </a:stretch>
        </p:blipFill>
        <p:spPr>
          <a:xfrm>
            <a:off x="3327400" y="1120172"/>
            <a:ext cx="5537200" cy="1231900"/>
          </a:xfrm>
          <a:prstGeom prst="rect">
            <a:avLst/>
          </a:prstGeom>
        </p:spPr>
      </p:pic>
      <p:pic>
        <p:nvPicPr>
          <p:cNvPr id="6" name="Picture 5">
            <a:extLst>
              <a:ext uri="{FF2B5EF4-FFF2-40B4-BE49-F238E27FC236}">
                <a16:creationId xmlns:a16="http://schemas.microsoft.com/office/drawing/2014/main" id="{B8B03ADC-A6ED-2F46-B1A7-84899AC71734}"/>
              </a:ext>
            </a:extLst>
          </p:cNvPr>
          <p:cNvPicPr>
            <a:picLocks noChangeAspect="1"/>
          </p:cNvPicPr>
          <p:nvPr/>
        </p:nvPicPr>
        <p:blipFill>
          <a:blip r:embed="rId3"/>
          <a:stretch>
            <a:fillRect/>
          </a:stretch>
        </p:blipFill>
        <p:spPr>
          <a:xfrm>
            <a:off x="4078416" y="2358250"/>
            <a:ext cx="4035168" cy="3846020"/>
          </a:xfrm>
          <a:prstGeom prst="rect">
            <a:avLst/>
          </a:prstGeom>
        </p:spPr>
      </p:pic>
    </p:spTree>
    <p:extLst>
      <p:ext uri="{BB962C8B-B14F-4D97-AF65-F5344CB8AC3E}">
        <p14:creationId xmlns:p14="http://schemas.microsoft.com/office/powerpoint/2010/main" val="1489210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BBBE8E-3FAC-E849-8BC4-1590DF06D15B}"/>
              </a:ext>
            </a:extLst>
          </p:cNvPr>
          <p:cNvSpPr>
            <a:spLocks noGrp="1"/>
          </p:cNvSpPr>
          <p:nvPr>
            <p:ph type="body" sz="quarter" idx="10"/>
          </p:nvPr>
        </p:nvSpPr>
        <p:spPr>
          <a:xfrm>
            <a:off x="992874" y="245402"/>
            <a:ext cx="10919039" cy="590931"/>
          </a:xfrm>
        </p:spPr>
        <p:txBody>
          <a:bodyPr/>
          <a:lstStyle/>
          <a:p>
            <a:r>
              <a:rPr lang="zh-TW" altLang="en-US" dirty="0"/>
              <a:t>核密度估計</a:t>
            </a:r>
            <a:r>
              <a:rPr lang="en-US" altLang="zh-TW" dirty="0"/>
              <a:t> </a:t>
            </a:r>
            <a:r>
              <a:rPr lang="en-US" dirty="0"/>
              <a:t>Kernel Density Estimation(KDE)</a:t>
            </a:r>
          </a:p>
        </p:txBody>
      </p:sp>
      <p:pic>
        <p:nvPicPr>
          <p:cNvPr id="4" name="Picture 3">
            <a:extLst>
              <a:ext uri="{FF2B5EF4-FFF2-40B4-BE49-F238E27FC236}">
                <a16:creationId xmlns:a16="http://schemas.microsoft.com/office/drawing/2014/main" id="{8F93AC8A-89A6-1547-B244-A22F7213C78A}"/>
              </a:ext>
            </a:extLst>
          </p:cNvPr>
          <p:cNvPicPr>
            <a:picLocks noChangeAspect="1"/>
          </p:cNvPicPr>
          <p:nvPr/>
        </p:nvPicPr>
        <p:blipFill>
          <a:blip r:embed="rId3"/>
          <a:stretch>
            <a:fillRect/>
          </a:stretch>
        </p:blipFill>
        <p:spPr>
          <a:xfrm>
            <a:off x="2274501" y="1073320"/>
            <a:ext cx="7099300" cy="584200"/>
          </a:xfrm>
          <a:prstGeom prst="rect">
            <a:avLst/>
          </a:prstGeom>
        </p:spPr>
      </p:pic>
      <p:pic>
        <p:nvPicPr>
          <p:cNvPr id="6" name="Picture 5">
            <a:extLst>
              <a:ext uri="{FF2B5EF4-FFF2-40B4-BE49-F238E27FC236}">
                <a16:creationId xmlns:a16="http://schemas.microsoft.com/office/drawing/2014/main" id="{0698E6F4-8DF1-BE4E-9CE2-9288ABCCA0BE}"/>
              </a:ext>
            </a:extLst>
          </p:cNvPr>
          <p:cNvPicPr>
            <a:picLocks noChangeAspect="1"/>
          </p:cNvPicPr>
          <p:nvPr/>
        </p:nvPicPr>
        <p:blipFill>
          <a:blip r:embed="rId4"/>
          <a:stretch>
            <a:fillRect/>
          </a:stretch>
        </p:blipFill>
        <p:spPr>
          <a:xfrm>
            <a:off x="3403136" y="1746227"/>
            <a:ext cx="4842030" cy="4370365"/>
          </a:xfrm>
          <a:prstGeom prst="rect">
            <a:avLst/>
          </a:prstGeom>
        </p:spPr>
      </p:pic>
    </p:spTree>
    <p:extLst>
      <p:ext uri="{BB962C8B-B14F-4D97-AF65-F5344CB8AC3E}">
        <p14:creationId xmlns:p14="http://schemas.microsoft.com/office/powerpoint/2010/main" val="1700634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30F072-EC97-D547-AB76-D780C487CB09}"/>
              </a:ext>
            </a:extLst>
          </p:cNvPr>
          <p:cNvSpPr>
            <a:spLocks noGrp="1"/>
          </p:cNvSpPr>
          <p:nvPr>
            <p:ph type="body" sz="quarter" idx="10"/>
          </p:nvPr>
        </p:nvSpPr>
        <p:spPr>
          <a:xfrm>
            <a:off x="992875" y="245402"/>
            <a:ext cx="9315782" cy="590931"/>
          </a:xfrm>
        </p:spPr>
        <p:txBody>
          <a:bodyPr/>
          <a:lstStyle/>
          <a:p>
            <a:r>
              <a:rPr lang="zh-TW" altLang="en-US" dirty="0"/>
              <a:t>關聯分析 </a:t>
            </a:r>
            <a:r>
              <a:rPr lang="en-US" altLang="zh-TW" dirty="0"/>
              <a:t>(</a:t>
            </a:r>
            <a:r>
              <a:rPr lang="en-US" dirty="0"/>
              <a:t>correlation map)</a:t>
            </a:r>
          </a:p>
        </p:txBody>
      </p:sp>
      <p:pic>
        <p:nvPicPr>
          <p:cNvPr id="4" name="Picture 3">
            <a:extLst>
              <a:ext uri="{FF2B5EF4-FFF2-40B4-BE49-F238E27FC236}">
                <a16:creationId xmlns:a16="http://schemas.microsoft.com/office/drawing/2014/main" id="{74F1BF43-371B-2349-B042-F1EA72E09524}"/>
              </a:ext>
            </a:extLst>
          </p:cNvPr>
          <p:cNvPicPr>
            <a:picLocks noChangeAspect="1"/>
          </p:cNvPicPr>
          <p:nvPr/>
        </p:nvPicPr>
        <p:blipFill>
          <a:blip r:embed="rId2"/>
          <a:stretch>
            <a:fillRect/>
          </a:stretch>
        </p:blipFill>
        <p:spPr>
          <a:xfrm>
            <a:off x="1149350" y="1219371"/>
            <a:ext cx="9893300" cy="1206500"/>
          </a:xfrm>
          <a:prstGeom prst="rect">
            <a:avLst/>
          </a:prstGeom>
        </p:spPr>
      </p:pic>
      <p:pic>
        <p:nvPicPr>
          <p:cNvPr id="6" name="Picture 5">
            <a:extLst>
              <a:ext uri="{FF2B5EF4-FFF2-40B4-BE49-F238E27FC236}">
                <a16:creationId xmlns:a16="http://schemas.microsoft.com/office/drawing/2014/main" id="{F9014B21-9E9B-1C48-89BD-1367E6CA884D}"/>
              </a:ext>
            </a:extLst>
          </p:cNvPr>
          <p:cNvPicPr>
            <a:picLocks noChangeAspect="1"/>
          </p:cNvPicPr>
          <p:nvPr/>
        </p:nvPicPr>
        <p:blipFill>
          <a:blip r:embed="rId3"/>
          <a:stretch>
            <a:fillRect/>
          </a:stretch>
        </p:blipFill>
        <p:spPr>
          <a:xfrm>
            <a:off x="3615930" y="2368351"/>
            <a:ext cx="4218254" cy="3927068"/>
          </a:xfrm>
          <a:prstGeom prst="rect">
            <a:avLst/>
          </a:prstGeom>
        </p:spPr>
      </p:pic>
    </p:spTree>
    <p:extLst>
      <p:ext uri="{BB962C8B-B14F-4D97-AF65-F5344CB8AC3E}">
        <p14:creationId xmlns:p14="http://schemas.microsoft.com/office/powerpoint/2010/main" val="605797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67EA1B-E04A-5642-AEFC-766B0D466E81}"/>
              </a:ext>
            </a:extLst>
          </p:cNvPr>
          <p:cNvSpPr>
            <a:spLocks noGrp="1"/>
          </p:cNvSpPr>
          <p:nvPr>
            <p:ph type="body" sz="quarter" idx="10"/>
          </p:nvPr>
        </p:nvSpPr>
        <p:spPr>
          <a:xfrm>
            <a:off x="992875" y="245402"/>
            <a:ext cx="9315782" cy="590931"/>
          </a:xfrm>
        </p:spPr>
        <p:txBody>
          <a:bodyPr/>
          <a:lstStyle/>
          <a:p>
            <a:r>
              <a:rPr lang="zh-TW" altLang="en-US" dirty="0"/>
              <a:t>散佈圖</a:t>
            </a:r>
          </a:p>
        </p:txBody>
      </p:sp>
      <p:pic>
        <p:nvPicPr>
          <p:cNvPr id="4" name="Picture 3">
            <a:extLst>
              <a:ext uri="{FF2B5EF4-FFF2-40B4-BE49-F238E27FC236}">
                <a16:creationId xmlns:a16="http://schemas.microsoft.com/office/drawing/2014/main" id="{23E97FAC-CA64-654C-89FF-0908C8AC1FCA}"/>
              </a:ext>
            </a:extLst>
          </p:cNvPr>
          <p:cNvPicPr>
            <a:picLocks noChangeAspect="1"/>
          </p:cNvPicPr>
          <p:nvPr/>
        </p:nvPicPr>
        <p:blipFill>
          <a:blip r:embed="rId2"/>
          <a:stretch>
            <a:fillRect/>
          </a:stretch>
        </p:blipFill>
        <p:spPr>
          <a:xfrm>
            <a:off x="818980" y="1048952"/>
            <a:ext cx="9194800" cy="558800"/>
          </a:xfrm>
          <a:prstGeom prst="rect">
            <a:avLst/>
          </a:prstGeom>
        </p:spPr>
      </p:pic>
      <p:pic>
        <p:nvPicPr>
          <p:cNvPr id="6" name="Picture 5">
            <a:extLst>
              <a:ext uri="{FF2B5EF4-FFF2-40B4-BE49-F238E27FC236}">
                <a16:creationId xmlns:a16="http://schemas.microsoft.com/office/drawing/2014/main" id="{F6917827-5F18-C84A-95E7-DF692C89D073}"/>
              </a:ext>
            </a:extLst>
          </p:cNvPr>
          <p:cNvPicPr>
            <a:picLocks noChangeAspect="1"/>
          </p:cNvPicPr>
          <p:nvPr/>
        </p:nvPicPr>
        <p:blipFill>
          <a:blip r:embed="rId3"/>
          <a:stretch>
            <a:fillRect/>
          </a:stretch>
        </p:blipFill>
        <p:spPr>
          <a:xfrm>
            <a:off x="699015" y="2377797"/>
            <a:ext cx="4334718" cy="3431251"/>
          </a:xfrm>
          <a:prstGeom prst="rect">
            <a:avLst/>
          </a:prstGeom>
        </p:spPr>
      </p:pic>
      <p:pic>
        <p:nvPicPr>
          <p:cNvPr id="8" name="Picture 7">
            <a:extLst>
              <a:ext uri="{FF2B5EF4-FFF2-40B4-BE49-F238E27FC236}">
                <a16:creationId xmlns:a16="http://schemas.microsoft.com/office/drawing/2014/main" id="{89B4D9F6-9E7A-A246-ABF2-501660E326AE}"/>
              </a:ext>
            </a:extLst>
          </p:cNvPr>
          <p:cNvPicPr>
            <a:picLocks noChangeAspect="1"/>
          </p:cNvPicPr>
          <p:nvPr/>
        </p:nvPicPr>
        <p:blipFill>
          <a:blip r:embed="rId4"/>
          <a:stretch>
            <a:fillRect/>
          </a:stretch>
        </p:blipFill>
        <p:spPr>
          <a:xfrm>
            <a:off x="794265" y="1649627"/>
            <a:ext cx="9080500" cy="558800"/>
          </a:xfrm>
          <a:prstGeom prst="rect">
            <a:avLst/>
          </a:prstGeom>
        </p:spPr>
      </p:pic>
      <p:pic>
        <p:nvPicPr>
          <p:cNvPr id="10" name="Picture 9">
            <a:extLst>
              <a:ext uri="{FF2B5EF4-FFF2-40B4-BE49-F238E27FC236}">
                <a16:creationId xmlns:a16="http://schemas.microsoft.com/office/drawing/2014/main" id="{0178D2E4-37EA-C341-A69E-DB89319CDA5F}"/>
              </a:ext>
            </a:extLst>
          </p:cNvPr>
          <p:cNvPicPr>
            <a:picLocks noChangeAspect="1"/>
          </p:cNvPicPr>
          <p:nvPr/>
        </p:nvPicPr>
        <p:blipFill>
          <a:blip r:embed="rId5"/>
          <a:stretch>
            <a:fillRect/>
          </a:stretch>
        </p:blipFill>
        <p:spPr>
          <a:xfrm>
            <a:off x="5930167" y="2509945"/>
            <a:ext cx="4165817" cy="3299103"/>
          </a:xfrm>
          <a:prstGeom prst="rect">
            <a:avLst/>
          </a:prstGeom>
        </p:spPr>
      </p:pic>
      <p:cxnSp>
        <p:nvCxnSpPr>
          <p:cNvPr id="11" name="Curved Connector 10">
            <a:extLst>
              <a:ext uri="{FF2B5EF4-FFF2-40B4-BE49-F238E27FC236}">
                <a16:creationId xmlns:a16="http://schemas.microsoft.com/office/drawing/2014/main" id="{1AC3E00F-D4B3-6B41-B9E9-8FD745CC8532}"/>
              </a:ext>
            </a:extLst>
          </p:cNvPr>
          <p:cNvCxnSpPr>
            <a:cxnSpLocks/>
            <a:stCxn id="4" idx="1"/>
            <a:endCxn id="6" idx="1"/>
          </p:cNvCxnSpPr>
          <p:nvPr/>
        </p:nvCxnSpPr>
        <p:spPr>
          <a:xfrm rot="10800000" flipV="1">
            <a:off x="699016" y="1328351"/>
            <a:ext cx="119965" cy="2765071"/>
          </a:xfrm>
          <a:prstGeom prst="curvedConnector3">
            <a:avLst>
              <a:gd name="adj1" fmla="val 445061"/>
            </a:avLst>
          </a:prstGeom>
          <a:noFill/>
          <a:ln w="9525" cap="flat" cmpd="sng" algn="ctr">
            <a:solidFill>
              <a:schemeClr val="accent1">
                <a:lumMod val="50000"/>
              </a:schemeClr>
            </a:solidFill>
            <a:prstDash val="lgDash"/>
            <a:tailEnd type="triangle"/>
          </a:ln>
          <a:effectLst/>
        </p:spPr>
      </p:cxnSp>
      <p:cxnSp>
        <p:nvCxnSpPr>
          <p:cNvPr id="15" name="Curved Connector 14">
            <a:extLst>
              <a:ext uri="{FF2B5EF4-FFF2-40B4-BE49-F238E27FC236}">
                <a16:creationId xmlns:a16="http://schemas.microsoft.com/office/drawing/2014/main" id="{F474D09C-C094-EC44-8D36-E79B0E7FE2D7}"/>
              </a:ext>
            </a:extLst>
          </p:cNvPr>
          <p:cNvCxnSpPr>
            <a:cxnSpLocks/>
            <a:stCxn id="8" idx="3"/>
            <a:endCxn id="10" idx="3"/>
          </p:cNvCxnSpPr>
          <p:nvPr/>
        </p:nvCxnSpPr>
        <p:spPr>
          <a:xfrm>
            <a:off x="9874765" y="1929027"/>
            <a:ext cx="221219" cy="2230470"/>
          </a:xfrm>
          <a:prstGeom prst="curvedConnector3">
            <a:avLst>
              <a:gd name="adj1" fmla="val 203337"/>
            </a:avLst>
          </a:prstGeom>
          <a:noFill/>
          <a:ln w="9525" cap="flat" cmpd="sng" algn="ctr">
            <a:solidFill>
              <a:schemeClr val="accent1">
                <a:lumMod val="50000"/>
              </a:schemeClr>
            </a:solidFill>
            <a:prstDash val="lgDash"/>
            <a:tailEnd type="triangle"/>
          </a:ln>
          <a:effectLst/>
        </p:spPr>
      </p:cxnSp>
    </p:spTree>
    <p:extLst>
      <p:ext uri="{BB962C8B-B14F-4D97-AF65-F5344CB8AC3E}">
        <p14:creationId xmlns:p14="http://schemas.microsoft.com/office/powerpoint/2010/main" val="3601661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FDA6A7-DD11-3743-A775-96D1B7FF5916}"/>
              </a:ext>
            </a:extLst>
          </p:cNvPr>
          <p:cNvSpPr>
            <a:spLocks noGrp="1"/>
          </p:cNvSpPr>
          <p:nvPr>
            <p:ph type="body" sz="quarter" idx="10"/>
          </p:nvPr>
        </p:nvSpPr>
        <p:spPr>
          <a:xfrm>
            <a:off x="992875" y="245402"/>
            <a:ext cx="9315782" cy="590931"/>
          </a:xfrm>
        </p:spPr>
        <p:txBody>
          <a:bodyPr/>
          <a:lstStyle/>
          <a:p>
            <a:r>
              <a:rPr lang="zh-TW" altLang="en-US" dirty="0"/>
              <a:t>箱形圖</a:t>
            </a:r>
          </a:p>
        </p:txBody>
      </p:sp>
      <p:pic>
        <p:nvPicPr>
          <p:cNvPr id="6" name="Picture 5">
            <a:extLst>
              <a:ext uri="{FF2B5EF4-FFF2-40B4-BE49-F238E27FC236}">
                <a16:creationId xmlns:a16="http://schemas.microsoft.com/office/drawing/2014/main" id="{6007FA6A-DE22-3E4B-9554-6E9C9DED48D8}"/>
              </a:ext>
            </a:extLst>
          </p:cNvPr>
          <p:cNvPicPr>
            <a:picLocks noChangeAspect="1"/>
          </p:cNvPicPr>
          <p:nvPr/>
        </p:nvPicPr>
        <p:blipFill>
          <a:blip r:embed="rId2"/>
          <a:stretch>
            <a:fillRect/>
          </a:stretch>
        </p:blipFill>
        <p:spPr>
          <a:xfrm>
            <a:off x="619577" y="984614"/>
            <a:ext cx="6860553" cy="3189654"/>
          </a:xfrm>
          <a:prstGeom prst="rect">
            <a:avLst/>
          </a:prstGeom>
        </p:spPr>
      </p:pic>
      <p:pic>
        <p:nvPicPr>
          <p:cNvPr id="4" name="Picture 3">
            <a:extLst>
              <a:ext uri="{FF2B5EF4-FFF2-40B4-BE49-F238E27FC236}">
                <a16:creationId xmlns:a16="http://schemas.microsoft.com/office/drawing/2014/main" id="{2C42E731-FEF9-414D-87B5-B5A856F9833A}"/>
              </a:ext>
            </a:extLst>
          </p:cNvPr>
          <p:cNvPicPr>
            <a:picLocks noChangeAspect="1"/>
          </p:cNvPicPr>
          <p:nvPr/>
        </p:nvPicPr>
        <p:blipFill>
          <a:blip r:embed="rId3"/>
          <a:stretch>
            <a:fillRect/>
          </a:stretch>
        </p:blipFill>
        <p:spPr>
          <a:xfrm>
            <a:off x="5895910" y="2892996"/>
            <a:ext cx="5936005" cy="3129893"/>
          </a:xfrm>
          <a:prstGeom prst="rect">
            <a:avLst/>
          </a:prstGeom>
        </p:spPr>
      </p:pic>
    </p:spTree>
    <p:extLst>
      <p:ext uri="{BB962C8B-B14F-4D97-AF65-F5344CB8AC3E}">
        <p14:creationId xmlns:p14="http://schemas.microsoft.com/office/powerpoint/2010/main" val="2532037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a:xfrm>
            <a:off x="353896" y="409679"/>
            <a:ext cx="5537200" cy="590931"/>
          </a:xfrm>
        </p:spPr>
        <p:txBody>
          <a:bodyPr/>
          <a:lstStyle/>
          <a:p>
            <a:r>
              <a:rPr lang="en-US" dirty="0"/>
              <a:t>Day 4 </a:t>
            </a:r>
            <a:r>
              <a:rPr lang="zh-TW" altLang="en-US" dirty="0"/>
              <a:t>學習目標</a:t>
            </a:r>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r>
              <a:rPr lang="en-TW" dirty="0"/>
              <a:t>01</a:t>
            </a:r>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a:xfrm>
            <a:off x="1416990" y="1659058"/>
            <a:ext cx="3556000" cy="341632"/>
          </a:xfrm>
        </p:spPr>
        <p:txBody>
          <a:bodyPr/>
          <a:lstStyle/>
          <a:p>
            <a:r>
              <a:rPr lang="en-TW" sz="1800" dirty="0"/>
              <a:t>探索式分析 (EDA)</a:t>
            </a:r>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956287"/>
            <a:ext cx="4474107" cy="289503"/>
          </a:xfrm>
        </p:spPr>
        <p:txBody>
          <a:bodyPr/>
          <a:lstStyle/>
          <a:p>
            <a:r>
              <a:rPr lang="en-TW" sz="1100" dirty="0"/>
              <a:t>聊聊何謂 EDA，為何要做數據分析？</a:t>
            </a:r>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r>
              <a:rPr lang="en-TW" dirty="0"/>
              <a:t>02</a:t>
            </a:r>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a:xfrm>
            <a:off x="1416990" y="2941810"/>
            <a:ext cx="3556000" cy="341632"/>
          </a:xfrm>
        </p:spPr>
        <p:txBody>
          <a:bodyPr/>
          <a:lstStyle/>
          <a:p>
            <a:r>
              <a:rPr lang="en-TW" sz="1800" dirty="0"/>
              <a:t>撰寫第一支</a:t>
            </a:r>
            <a:r>
              <a:rPr lang="zh-TW" altLang="en-US" sz="1800" dirty="0"/>
              <a:t> </a:t>
            </a:r>
            <a:r>
              <a:rPr lang="en-TW" sz="1800" dirty="0"/>
              <a:t>EDA</a:t>
            </a:r>
            <a:r>
              <a:rPr lang="zh-TW" altLang="en-US" sz="1800" dirty="0"/>
              <a:t> </a:t>
            </a:r>
            <a:r>
              <a:rPr lang="en-TW" sz="1800" dirty="0"/>
              <a:t>程式</a:t>
            </a:r>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a:xfrm>
            <a:off x="1416989" y="3239039"/>
            <a:ext cx="4474107" cy="290657"/>
          </a:xfrm>
        </p:spPr>
        <p:txBody>
          <a:bodyPr/>
          <a:lstStyle/>
          <a:p>
            <a:r>
              <a:rPr lang="en-TW" sz="1100" dirty="0"/>
              <a:t>透過鳶尾花 (iris)</a:t>
            </a:r>
            <a:r>
              <a:rPr lang="zh-TW" altLang="en-US" sz="1100" dirty="0"/>
              <a:t> 資料集，來查看資料的分佈狀態</a:t>
            </a:r>
            <a:endParaRPr lang="en-TW" sz="1100" dirty="0"/>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535531"/>
          </a:xfrm>
        </p:spPr>
        <p:txBody>
          <a:bodyPr/>
          <a:lstStyle/>
          <a:p>
            <a:pPr lvl="0"/>
            <a:r>
              <a:rPr lang="zh-CN" altLang="en-US" sz="3200" kern="0" dirty="0"/>
              <a:t>探索式分析 </a:t>
            </a:r>
            <a:r>
              <a:rPr lang="en-US" altLang="zh-CN" sz="3200" kern="0" dirty="0"/>
              <a:t>(EDA)</a:t>
            </a:r>
          </a:p>
        </p:txBody>
      </p:sp>
    </p:spTree>
    <p:extLst>
      <p:ext uri="{BB962C8B-B14F-4D97-AF65-F5344CB8AC3E}">
        <p14:creationId xmlns:p14="http://schemas.microsoft.com/office/powerpoint/2010/main" val="2934523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532A7-5C50-AE45-9A64-45A79AEDC1D0}"/>
              </a:ext>
            </a:extLst>
          </p:cNvPr>
          <p:cNvSpPr>
            <a:spLocks noGrp="1"/>
          </p:cNvSpPr>
          <p:nvPr>
            <p:ph type="body" sz="quarter" idx="10"/>
          </p:nvPr>
        </p:nvSpPr>
        <p:spPr/>
        <p:txBody>
          <a:bodyPr/>
          <a:lstStyle/>
          <a:p>
            <a:r>
              <a:rPr lang="en-TW" dirty="0"/>
              <a:t>什麼是</a:t>
            </a:r>
            <a:r>
              <a:rPr lang="zh-TW" altLang="en-US" dirty="0">
                <a:latin typeface="Open Sans"/>
                <a:ea typeface="Open Sans"/>
                <a:cs typeface="Open Sans"/>
                <a:sym typeface="Open Sans"/>
              </a:rPr>
              <a:t> </a:t>
            </a:r>
            <a:r>
              <a:rPr lang="en-US" altLang="zh-TW" dirty="0">
                <a:latin typeface="Open Sans"/>
                <a:ea typeface="Open Sans"/>
                <a:cs typeface="Open Sans"/>
                <a:sym typeface="Open Sans"/>
              </a:rPr>
              <a:t>EDA ?</a:t>
            </a:r>
            <a:endParaRPr lang="en-TW" dirty="0"/>
          </a:p>
        </p:txBody>
      </p:sp>
      <p:sp>
        <p:nvSpPr>
          <p:cNvPr id="4" name="Rectangle 3">
            <a:extLst>
              <a:ext uri="{FF2B5EF4-FFF2-40B4-BE49-F238E27FC236}">
                <a16:creationId xmlns:a16="http://schemas.microsoft.com/office/drawing/2014/main" id="{EEE14622-E2FC-704D-86F6-28108E39467C}"/>
              </a:ext>
            </a:extLst>
          </p:cNvPr>
          <p:cNvSpPr/>
          <p:nvPr/>
        </p:nvSpPr>
        <p:spPr>
          <a:xfrm>
            <a:off x="423029" y="1133432"/>
            <a:ext cx="11218136" cy="400110"/>
          </a:xfrm>
          <a:prstGeom prst="rect">
            <a:avLst/>
          </a:prstGeom>
        </p:spPr>
        <p:txBody>
          <a:bodyPr wrap="none">
            <a:spAutoFit/>
          </a:bodyPr>
          <a:lstStyle/>
          <a:p>
            <a:r>
              <a:rPr lang="zh-TW" altLang="en-US" sz="2000" i="1" dirty="0">
                <a:solidFill>
                  <a:schemeClr val="dk1"/>
                </a:solidFill>
                <a:highlight>
                  <a:srgbClr val="FFFFFF"/>
                </a:highlight>
                <a:latin typeface="Georgia"/>
                <a:ea typeface="Georgia"/>
                <a:cs typeface="Georgia"/>
                <a:sym typeface="Georgia"/>
              </a:rPr>
              <a:t>“</a:t>
            </a:r>
            <a:r>
              <a:rPr lang="en-US" altLang="zh-TW" sz="2000" i="1" dirty="0">
                <a:solidFill>
                  <a:schemeClr val="dk1"/>
                </a:solidFill>
                <a:highlight>
                  <a:srgbClr val="FFFFFF"/>
                </a:highlight>
                <a:latin typeface="Georgia"/>
                <a:ea typeface="Georgia"/>
                <a:cs typeface="Georgia"/>
                <a:sym typeface="Georgia"/>
              </a:rPr>
              <a:t>Exploratory data analysis”</a:t>
            </a:r>
            <a:r>
              <a:rPr lang="zh-TW" altLang="en-US" sz="2000" i="1" dirty="0">
                <a:solidFill>
                  <a:schemeClr val="dk1"/>
                </a:solidFill>
                <a:highlight>
                  <a:srgbClr val="FFFFFF"/>
                </a:highlight>
                <a:latin typeface="Georgia"/>
                <a:ea typeface="Georgia"/>
                <a:cs typeface="Georgia"/>
                <a:sym typeface="Georgia"/>
              </a:rPr>
              <a:t> </a:t>
            </a:r>
            <a:r>
              <a:rPr lang="en-US" altLang="zh-TW" sz="2000" i="1" dirty="0">
                <a:solidFill>
                  <a:schemeClr val="dk1"/>
                </a:solidFill>
                <a:highlight>
                  <a:srgbClr val="FFFFFF"/>
                </a:highlight>
                <a:latin typeface="Georgia"/>
                <a:ea typeface="Georgia"/>
                <a:cs typeface="Georgia"/>
                <a:sym typeface="Georgia"/>
              </a:rPr>
              <a:t>(</a:t>
            </a:r>
            <a:r>
              <a:rPr lang="zh-TW" altLang="en-US" sz="2000" i="1" dirty="0">
                <a:highlight>
                  <a:srgbClr val="FFFFFF"/>
                </a:highlight>
              </a:rPr>
              <a:t>探索式資料分析</a:t>
            </a:r>
            <a:r>
              <a:rPr lang="en-US" altLang="zh-TW" sz="2000" i="1" dirty="0">
                <a:solidFill>
                  <a:schemeClr val="dk1"/>
                </a:solidFill>
                <a:highlight>
                  <a:srgbClr val="FFFFFF"/>
                </a:highlight>
                <a:latin typeface="Georgia"/>
                <a:ea typeface="Georgia"/>
                <a:cs typeface="Georgia"/>
                <a:sym typeface="Georgia"/>
              </a:rPr>
              <a:t>) </a:t>
            </a:r>
            <a:r>
              <a:rPr lang="zh-TW" altLang="en-US" sz="2000" dirty="0">
                <a:solidFill>
                  <a:schemeClr val="dk1"/>
                </a:solidFill>
                <a:latin typeface="Georgia"/>
                <a:ea typeface="Georgia"/>
                <a:cs typeface="Georgia"/>
                <a:sym typeface="Georgia"/>
              </a:rPr>
              <a:t>是由</a:t>
            </a:r>
            <a:r>
              <a:rPr lang="en-US" altLang="zh-TW" sz="2000" dirty="0">
                <a:solidFill>
                  <a:schemeClr val="dk1"/>
                </a:solidFill>
                <a:latin typeface="Georgia"/>
                <a:ea typeface="Georgia"/>
                <a:cs typeface="Georgia"/>
                <a:sym typeface="Georgia"/>
              </a:rPr>
              <a:t>John Tukey</a:t>
            </a:r>
            <a:r>
              <a:rPr lang="zh-TW" altLang="en-US" sz="2000" dirty="0">
                <a:solidFill>
                  <a:schemeClr val="dk1"/>
                </a:solidFill>
                <a:latin typeface="Georgia"/>
                <a:ea typeface="Georgia"/>
                <a:cs typeface="Georgia"/>
                <a:sym typeface="Georgia"/>
              </a:rPr>
              <a:t>提出的，鼓勵統計學家探索數據。</a:t>
            </a:r>
            <a:r>
              <a:rPr lang="en-US" altLang="zh-TW" sz="2000" dirty="0">
                <a:solidFill>
                  <a:schemeClr val="dk1"/>
                </a:solidFill>
                <a:highlight>
                  <a:srgbClr val="FFFFFF"/>
                </a:highlight>
                <a:latin typeface="Georgia"/>
                <a:ea typeface="Georgia"/>
                <a:cs typeface="Georgia"/>
                <a:sym typeface="Georgia"/>
              </a:rPr>
              <a:t> </a:t>
            </a:r>
            <a:endParaRPr lang="en-TW" sz="2000" dirty="0"/>
          </a:p>
        </p:txBody>
      </p:sp>
      <p:pic>
        <p:nvPicPr>
          <p:cNvPr id="5" name="Picture 4">
            <a:extLst>
              <a:ext uri="{FF2B5EF4-FFF2-40B4-BE49-F238E27FC236}">
                <a16:creationId xmlns:a16="http://schemas.microsoft.com/office/drawing/2014/main" id="{45673C1B-1ACC-DC49-9CC7-91333318F6F1}"/>
              </a:ext>
            </a:extLst>
          </p:cNvPr>
          <p:cNvPicPr>
            <a:picLocks noChangeAspect="1"/>
          </p:cNvPicPr>
          <p:nvPr/>
        </p:nvPicPr>
        <p:blipFill>
          <a:blip r:embed="rId3"/>
          <a:stretch>
            <a:fillRect/>
          </a:stretch>
        </p:blipFill>
        <p:spPr>
          <a:xfrm>
            <a:off x="246792" y="2821066"/>
            <a:ext cx="2581349" cy="1936285"/>
          </a:xfrm>
          <a:prstGeom prst="rect">
            <a:avLst/>
          </a:prstGeom>
        </p:spPr>
      </p:pic>
      <p:pic>
        <p:nvPicPr>
          <p:cNvPr id="1026" name="Picture 2">
            <a:extLst>
              <a:ext uri="{FF2B5EF4-FFF2-40B4-BE49-F238E27FC236}">
                <a16:creationId xmlns:a16="http://schemas.microsoft.com/office/drawing/2014/main" id="{DD2FFBFB-DA25-CD40-A67D-322FC2EA9B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5751" y="2275505"/>
            <a:ext cx="3027405" cy="30274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DB22689-C8DE-BD48-BE84-A5CE2304E8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651" t="11495" r="36364"/>
          <a:stretch/>
        </p:blipFill>
        <p:spPr bwMode="auto">
          <a:xfrm>
            <a:off x="6010766" y="2821066"/>
            <a:ext cx="2823665" cy="20290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829F7B1-449E-1A42-BA78-688630DE3F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8172" y="2511137"/>
            <a:ext cx="2907036" cy="243257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03F198F-3D67-8C42-9212-616B2EDF9E0A}"/>
              </a:ext>
            </a:extLst>
          </p:cNvPr>
          <p:cNvSpPr/>
          <p:nvPr/>
        </p:nvSpPr>
        <p:spPr>
          <a:xfrm>
            <a:off x="1098884" y="5015758"/>
            <a:ext cx="877163" cy="369332"/>
          </a:xfrm>
          <a:prstGeom prst="rect">
            <a:avLst/>
          </a:prstGeom>
        </p:spPr>
        <p:txBody>
          <a:bodyPr wrap="none">
            <a:spAutoFit/>
          </a:bodyPr>
          <a:lstStyle/>
          <a:p>
            <a:r>
              <a:rPr lang="zh-TW" altLang="en-US" b="1" dirty="0">
                <a:solidFill>
                  <a:srgbClr val="202122"/>
                </a:solidFill>
                <a:latin typeface="Arial" panose="020B0604020202020204" pitchFamily="34" charset="0"/>
              </a:rPr>
              <a:t>散佈圖</a:t>
            </a:r>
            <a:endParaRPr lang="en-TW" dirty="0"/>
          </a:p>
        </p:txBody>
      </p:sp>
      <p:sp>
        <p:nvSpPr>
          <p:cNvPr id="9" name="Rectangle 8">
            <a:extLst>
              <a:ext uri="{FF2B5EF4-FFF2-40B4-BE49-F238E27FC236}">
                <a16:creationId xmlns:a16="http://schemas.microsoft.com/office/drawing/2014/main" id="{6C6E487A-229C-8946-B980-5F768C9DFEE8}"/>
              </a:ext>
            </a:extLst>
          </p:cNvPr>
          <p:cNvSpPr/>
          <p:nvPr/>
        </p:nvSpPr>
        <p:spPr>
          <a:xfrm>
            <a:off x="861029" y="5274165"/>
            <a:ext cx="1368901" cy="369332"/>
          </a:xfrm>
          <a:prstGeom prst="rect">
            <a:avLst/>
          </a:prstGeom>
        </p:spPr>
        <p:txBody>
          <a:bodyPr wrap="none">
            <a:spAutoFit/>
          </a:bodyPr>
          <a:lstStyle/>
          <a:p>
            <a:r>
              <a:rPr lang="en-US" dirty="0">
                <a:solidFill>
                  <a:srgbClr val="404040"/>
                </a:solidFill>
                <a:latin typeface="Open Sans" panose="02020500000000000000" pitchFamily="18" charset="-120"/>
                <a:ea typeface="Open Sans" panose="02020500000000000000" pitchFamily="18" charset="-120"/>
              </a:rPr>
              <a:t>Scatter chart</a:t>
            </a:r>
            <a:endParaRPr lang="en-US" b="0" i="0" dirty="0">
              <a:solidFill>
                <a:srgbClr val="404040"/>
              </a:solidFill>
              <a:effectLst/>
              <a:latin typeface="Open Sans" panose="02020500000000000000" pitchFamily="18" charset="-120"/>
              <a:ea typeface="Open Sans" panose="02020500000000000000" pitchFamily="18" charset="-120"/>
            </a:endParaRPr>
          </a:p>
        </p:txBody>
      </p:sp>
      <p:sp>
        <p:nvSpPr>
          <p:cNvPr id="10" name="Rectangle 9">
            <a:extLst>
              <a:ext uri="{FF2B5EF4-FFF2-40B4-BE49-F238E27FC236}">
                <a16:creationId xmlns:a16="http://schemas.microsoft.com/office/drawing/2014/main" id="{00127A5B-09A2-BA4E-A23B-960CA4AC3502}"/>
              </a:ext>
            </a:extLst>
          </p:cNvPr>
          <p:cNvSpPr/>
          <p:nvPr/>
        </p:nvSpPr>
        <p:spPr>
          <a:xfrm>
            <a:off x="3568481" y="5274165"/>
            <a:ext cx="1701941" cy="369332"/>
          </a:xfrm>
          <a:prstGeom prst="rect">
            <a:avLst/>
          </a:prstGeom>
        </p:spPr>
        <p:txBody>
          <a:bodyPr wrap="none">
            <a:spAutoFit/>
          </a:bodyPr>
          <a:lstStyle/>
          <a:p>
            <a:r>
              <a:rPr lang="en-US" dirty="0">
                <a:solidFill>
                  <a:srgbClr val="404040"/>
                </a:solidFill>
                <a:latin typeface="Open Sans" panose="02020500000000000000" pitchFamily="18" charset="-120"/>
                <a:ea typeface="Open Sans" panose="02020500000000000000" pitchFamily="18" charset="-120"/>
              </a:rPr>
              <a:t>Correlation</a:t>
            </a:r>
            <a:r>
              <a:rPr lang="zh-TW" altLang="en-US" dirty="0">
                <a:solidFill>
                  <a:srgbClr val="404040"/>
                </a:solidFill>
                <a:latin typeface="Open Sans" panose="02020500000000000000" pitchFamily="18" charset="-120"/>
                <a:ea typeface="Open Sans" panose="02020500000000000000" pitchFamily="18" charset="-120"/>
              </a:rPr>
              <a:t> </a:t>
            </a:r>
            <a:r>
              <a:rPr lang="en-US" altLang="zh-TW" dirty="0">
                <a:solidFill>
                  <a:srgbClr val="404040"/>
                </a:solidFill>
                <a:latin typeface="Open Sans" panose="02020500000000000000" pitchFamily="18" charset="-120"/>
                <a:ea typeface="Open Sans" panose="02020500000000000000" pitchFamily="18" charset="-120"/>
              </a:rPr>
              <a:t>map</a:t>
            </a:r>
            <a:endParaRPr lang="en-US" b="0" i="0" dirty="0">
              <a:solidFill>
                <a:srgbClr val="404040"/>
              </a:solidFill>
              <a:effectLst/>
              <a:latin typeface="Open Sans" panose="02020500000000000000" pitchFamily="18" charset="-120"/>
              <a:ea typeface="Open Sans" panose="02020500000000000000" pitchFamily="18" charset="-120"/>
            </a:endParaRPr>
          </a:p>
        </p:txBody>
      </p:sp>
      <p:sp>
        <p:nvSpPr>
          <p:cNvPr id="14" name="Rectangle 13">
            <a:extLst>
              <a:ext uri="{FF2B5EF4-FFF2-40B4-BE49-F238E27FC236}">
                <a16:creationId xmlns:a16="http://schemas.microsoft.com/office/drawing/2014/main" id="{7432F6D5-60E4-EB45-9033-8CC6406D18AD}"/>
              </a:ext>
            </a:extLst>
          </p:cNvPr>
          <p:cNvSpPr/>
          <p:nvPr/>
        </p:nvSpPr>
        <p:spPr>
          <a:xfrm>
            <a:off x="3980871" y="5016079"/>
            <a:ext cx="877163" cy="369332"/>
          </a:xfrm>
          <a:prstGeom prst="rect">
            <a:avLst/>
          </a:prstGeom>
        </p:spPr>
        <p:txBody>
          <a:bodyPr wrap="none">
            <a:spAutoFit/>
          </a:bodyPr>
          <a:lstStyle/>
          <a:p>
            <a:r>
              <a:rPr lang="zh-TW" altLang="en-US" b="1" dirty="0">
                <a:solidFill>
                  <a:srgbClr val="202122"/>
                </a:solidFill>
                <a:latin typeface="Arial" panose="020B0604020202020204" pitchFamily="34" charset="0"/>
              </a:rPr>
              <a:t>關聯圖</a:t>
            </a:r>
            <a:endParaRPr lang="en-TW" dirty="0"/>
          </a:p>
        </p:txBody>
      </p:sp>
      <p:sp>
        <p:nvSpPr>
          <p:cNvPr id="15" name="Rectangle 14">
            <a:extLst>
              <a:ext uri="{FF2B5EF4-FFF2-40B4-BE49-F238E27FC236}">
                <a16:creationId xmlns:a16="http://schemas.microsoft.com/office/drawing/2014/main" id="{B15D3ED6-547D-854D-A20A-3CFD9AE70E8F}"/>
              </a:ext>
            </a:extLst>
          </p:cNvPr>
          <p:cNvSpPr/>
          <p:nvPr/>
        </p:nvSpPr>
        <p:spPr>
          <a:xfrm>
            <a:off x="6345542" y="5274165"/>
            <a:ext cx="2564933" cy="369332"/>
          </a:xfrm>
          <a:prstGeom prst="rect">
            <a:avLst/>
          </a:prstGeom>
        </p:spPr>
        <p:txBody>
          <a:bodyPr wrap="none">
            <a:spAutoFit/>
          </a:bodyPr>
          <a:lstStyle/>
          <a:p>
            <a:r>
              <a:rPr lang="en-US" dirty="0">
                <a:solidFill>
                  <a:srgbClr val="404040"/>
                </a:solidFill>
                <a:latin typeface="Open Sans" panose="02020500000000000000" pitchFamily="18" charset="-120"/>
                <a:ea typeface="Open Sans" panose="02020500000000000000" pitchFamily="18" charset="-120"/>
              </a:rPr>
              <a:t>Kernel density estimation</a:t>
            </a:r>
            <a:endParaRPr lang="en-US" b="0" i="0" dirty="0">
              <a:solidFill>
                <a:srgbClr val="404040"/>
              </a:solidFill>
              <a:effectLst/>
              <a:latin typeface="Open Sans" panose="02020500000000000000" pitchFamily="18" charset="-120"/>
              <a:ea typeface="Open Sans" panose="02020500000000000000" pitchFamily="18" charset="-120"/>
            </a:endParaRPr>
          </a:p>
        </p:txBody>
      </p:sp>
      <p:sp>
        <p:nvSpPr>
          <p:cNvPr id="16" name="Rectangle 15">
            <a:extLst>
              <a:ext uri="{FF2B5EF4-FFF2-40B4-BE49-F238E27FC236}">
                <a16:creationId xmlns:a16="http://schemas.microsoft.com/office/drawing/2014/main" id="{8B940E6E-7419-8E44-AC35-A55EDFE21769}"/>
              </a:ext>
            </a:extLst>
          </p:cNvPr>
          <p:cNvSpPr/>
          <p:nvPr/>
        </p:nvSpPr>
        <p:spPr>
          <a:xfrm>
            <a:off x="6905129" y="5015758"/>
            <a:ext cx="1338828" cy="369332"/>
          </a:xfrm>
          <a:prstGeom prst="rect">
            <a:avLst/>
          </a:prstGeom>
        </p:spPr>
        <p:txBody>
          <a:bodyPr wrap="none">
            <a:spAutoFit/>
          </a:bodyPr>
          <a:lstStyle/>
          <a:p>
            <a:r>
              <a:rPr lang="zh-TW" altLang="en-US" b="1" dirty="0">
                <a:solidFill>
                  <a:srgbClr val="202122"/>
                </a:solidFill>
                <a:latin typeface="Arial" panose="020B0604020202020204" pitchFamily="34" charset="0"/>
              </a:rPr>
              <a:t>核密度估計</a:t>
            </a:r>
            <a:endParaRPr lang="en-TW" dirty="0"/>
          </a:p>
        </p:txBody>
      </p:sp>
      <p:sp>
        <p:nvSpPr>
          <p:cNvPr id="17" name="Rectangle 16">
            <a:extLst>
              <a:ext uri="{FF2B5EF4-FFF2-40B4-BE49-F238E27FC236}">
                <a16:creationId xmlns:a16="http://schemas.microsoft.com/office/drawing/2014/main" id="{239935CB-7B02-024B-93F8-D0E038F2AE4F}"/>
              </a:ext>
            </a:extLst>
          </p:cNvPr>
          <p:cNvSpPr/>
          <p:nvPr/>
        </p:nvSpPr>
        <p:spPr>
          <a:xfrm>
            <a:off x="10255960" y="5302910"/>
            <a:ext cx="948273" cy="369332"/>
          </a:xfrm>
          <a:prstGeom prst="rect">
            <a:avLst/>
          </a:prstGeom>
        </p:spPr>
        <p:txBody>
          <a:bodyPr wrap="none">
            <a:spAutoFit/>
          </a:bodyPr>
          <a:lstStyle/>
          <a:p>
            <a:r>
              <a:rPr lang="en-US" dirty="0">
                <a:solidFill>
                  <a:srgbClr val="404040"/>
                </a:solidFill>
                <a:latin typeface="Open Sans" panose="02020500000000000000" pitchFamily="18" charset="-120"/>
                <a:ea typeface="Open Sans" panose="02020500000000000000" pitchFamily="18" charset="-120"/>
              </a:rPr>
              <a:t>Box plot</a:t>
            </a:r>
            <a:endParaRPr lang="en-US" b="0" i="0" dirty="0">
              <a:solidFill>
                <a:srgbClr val="404040"/>
              </a:solidFill>
              <a:effectLst/>
              <a:latin typeface="Open Sans" panose="02020500000000000000" pitchFamily="18" charset="-120"/>
              <a:ea typeface="Open Sans" panose="02020500000000000000" pitchFamily="18" charset="-120"/>
            </a:endParaRPr>
          </a:p>
        </p:txBody>
      </p:sp>
      <p:sp>
        <p:nvSpPr>
          <p:cNvPr id="18" name="Rectangle 17">
            <a:extLst>
              <a:ext uri="{FF2B5EF4-FFF2-40B4-BE49-F238E27FC236}">
                <a16:creationId xmlns:a16="http://schemas.microsoft.com/office/drawing/2014/main" id="{9232BF6C-8FE7-9B46-848A-C7BA6C919915}"/>
              </a:ext>
            </a:extLst>
          </p:cNvPr>
          <p:cNvSpPr/>
          <p:nvPr/>
        </p:nvSpPr>
        <p:spPr>
          <a:xfrm>
            <a:off x="10291516" y="5016079"/>
            <a:ext cx="877163" cy="369332"/>
          </a:xfrm>
          <a:prstGeom prst="rect">
            <a:avLst/>
          </a:prstGeom>
        </p:spPr>
        <p:txBody>
          <a:bodyPr wrap="none">
            <a:spAutoFit/>
          </a:bodyPr>
          <a:lstStyle/>
          <a:p>
            <a:r>
              <a:rPr lang="zh-TW" altLang="en-US" b="1" dirty="0">
                <a:solidFill>
                  <a:srgbClr val="202122"/>
                </a:solidFill>
                <a:latin typeface="Arial" panose="020B0604020202020204" pitchFamily="34" charset="0"/>
              </a:rPr>
              <a:t>箱形圖</a:t>
            </a:r>
            <a:endParaRPr lang="en-TW" dirty="0"/>
          </a:p>
        </p:txBody>
      </p:sp>
      <p:sp>
        <p:nvSpPr>
          <p:cNvPr id="11" name="Rectangle 10">
            <a:extLst>
              <a:ext uri="{FF2B5EF4-FFF2-40B4-BE49-F238E27FC236}">
                <a16:creationId xmlns:a16="http://schemas.microsoft.com/office/drawing/2014/main" id="{176CCA37-F270-EB4F-9523-7ACF3FEF35DA}"/>
              </a:ext>
            </a:extLst>
          </p:cNvPr>
          <p:cNvSpPr/>
          <p:nvPr/>
        </p:nvSpPr>
        <p:spPr>
          <a:xfrm>
            <a:off x="986909" y="1750366"/>
            <a:ext cx="5109091" cy="338554"/>
          </a:xfrm>
          <a:prstGeom prst="rect">
            <a:avLst/>
          </a:prstGeom>
        </p:spPr>
        <p:txBody>
          <a:bodyPr wrap="none">
            <a:spAutoFit/>
          </a:bodyPr>
          <a:lstStyle/>
          <a:p>
            <a:r>
              <a:rPr lang="zh-TW" altLang="en-US" sz="1600" dirty="0">
                <a:solidFill>
                  <a:schemeClr val="tx1">
                    <a:lumMod val="65000"/>
                    <a:lumOff val="35000"/>
                  </a:schemeClr>
                </a:solidFill>
                <a:latin typeface="Georgia"/>
                <a:ea typeface="Georgia"/>
                <a:cs typeface="Georgia"/>
                <a:sym typeface="Georgia"/>
              </a:rPr>
              <a:t>有良好的數據分析習慣能夠幫助你更了解資料集的特性</a:t>
            </a:r>
            <a:endParaRPr lang="en-TW" sz="1600" dirty="0">
              <a:solidFill>
                <a:schemeClr val="tx1">
                  <a:lumMod val="65000"/>
                  <a:lumOff val="35000"/>
                </a:schemeClr>
              </a:solidFill>
            </a:endParaRPr>
          </a:p>
        </p:txBody>
      </p:sp>
      <p:pic>
        <p:nvPicPr>
          <p:cNvPr id="19" name="Graphic 18">
            <a:extLst>
              <a:ext uri="{FF2B5EF4-FFF2-40B4-BE49-F238E27FC236}">
                <a16:creationId xmlns:a16="http://schemas.microsoft.com/office/drawing/2014/main" id="{3FF8EF1B-4321-1843-802C-414C9B87CB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1911" y="1628557"/>
            <a:ext cx="495300" cy="495300"/>
          </a:xfrm>
          <a:prstGeom prst="rect">
            <a:avLst/>
          </a:prstGeom>
        </p:spPr>
      </p:pic>
    </p:spTree>
    <p:extLst>
      <p:ext uri="{BB962C8B-B14F-4D97-AF65-F5344CB8AC3E}">
        <p14:creationId xmlns:p14="http://schemas.microsoft.com/office/powerpoint/2010/main" val="2248761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B533EA-86D7-EA43-8CBD-78E9C9D74024}"/>
              </a:ext>
            </a:extLst>
          </p:cNvPr>
          <p:cNvSpPr>
            <a:spLocks noGrp="1"/>
          </p:cNvSpPr>
          <p:nvPr>
            <p:ph type="body" sz="quarter" idx="10"/>
          </p:nvPr>
        </p:nvSpPr>
        <p:spPr/>
        <p:txBody>
          <a:bodyPr/>
          <a:lstStyle/>
          <a:p>
            <a:r>
              <a:rPr lang="en-US" altLang="zh-TW" dirty="0">
                <a:latin typeface="Open Sans"/>
                <a:ea typeface="Open Sans"/>
                <a:cs typeface="Open Sans"/>
                <a:sym typeface="Open Sans"/>
              </a:rPr>
              <a:t>EDA </a:t>
            </a:r>
            <a:r>
              <a:rPr lang="zh-TW" altLang="en-US" dirty="0">
                <a:latin typeface="Open Sans"/>
                <a:ea typeface="Open Sans"/>
                <a:cs typeface="Open Sans"/>
                <a:sym typeface="Open Sans"/>
              </a:rPr>
              <a:t>必要的套件</a:t>
            </a:r>
            <a:endParaRPr lang="en-TW" dirty="0"/>
          </a:p>
        </p:txBody>
      </p:sp>
      <p:sp>
        <p:nvSpPr>
          <p:cNvPr id="3" name="Google Shape;520;p80">
            <a:extLst>
              <a:ext uri="{FF2B5EF4-FFF2-40B4-BE49-F238E27FC236}">
                <a16:creationId xmlns:a16="http://schemas.microsoft.com/office/drawing/2014/main" id="{CD9CE754-1138-094D-9452-E8F7D1DA07A4}"/>
              </a:ext>
            </a:extLst>
          </p:cNvPr>
          <p:cNvSpPr txBox="1"/>
          <p:nvPr/>
        </p:nvSpPr>
        <p:spPr>
          <a:xfrm>
            <a:off x="311700" y="1029225"/>
            <a:ext cx="8520600" cy="34164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Arial"/>
              <a:buChar char="•"/>
            </a:pPr>
            <a:r>
              <a:rPr lang="zh-TW" sz="2800" b="0" i="0" u="none" strike="noStrike" cap="none" dirty="0">
                <a:solidFill>
                  <a:srgbClr val="000000"/>
                </a:solidFill>
                <a:latin typeface="Open Sans"/>
                <a:ea typeface="Open Sans"/>
                <a:cs typeface="Open Sans"/>
                <a:sym typeface="Open Sans"/>
              </a:rPr>
              <a:t>資料處理 </a:t>
            </a:r>
            <a:r>
              <a:rPr lang="zh-TW" sz="2800" b="0" i="0" u="none" strike="noStrike" cap="none" dirty="0">
                <a:solidFill>
                  <a:schemeClr val="dk1"/>
                </a:solidFill>
                <a:latin typeface="Open Sans"/>
                <a:ea typeface="Open Sans"/>
                <a:cs typeface="Open Sans"/>
                <a:sym typeface="Open Sans"/>
              </a:rPr>
              <a:t>–</a:t>
            </a:r>
            <a:r>
              <a:rPr lang="zh-TW" sz="2800" b="0" i="0" u="none" strike="noStrike" cap="none" dirty="0">
                <a:solidFill>
                  <a:srgbClr val="000000"/>
                </a:solidFill>
                <a:latin typeface="Open Sans"/>
                <a:ea typeface="Open Sans"/>
                <a:cs typeface="Open Sans"/>
                <a:sym typeface="Open Sans"/>
              </a:rPr>
              <a:t> </a:t>
            </a:r>
            <a:r>
              <a:rPr lang="zh-TW" sz="2800" b="1" i="0" u="none" strike="noStrike" cap="none" dirty="0">
                <a:solidFill>
                  <a:srgbClr val="000000"/>
                </a:solidFill>
                <a:latin typeface="Open Sans"/>
                <a:ea typeface="Open Sans"/>
                <a:cs typeface="Open Sans"/>
                <a:sym typeface="Open Sans"/>
              </a:rPr>
              <a:t>Pandas, Numpy</a:t>
            </a:r>
            <a:endParaRPr sz="2000" b="0" i="0" u="none" strike="noStrike" cap="none" dirty="0">
              <a:solidFill>
                <a:srgbClr val="000000"/>
              </a:solidFill>
              <a:latin typeface="Open Sans"/>
              <a:ea typeface="Open Sans"/>
              <a:cs typeface="Open Sans"/>
              <a:sym typeface="Open Sans"/>
            </a:endParaRPr>
          </a:p>
          <a:p>
            <a:pPr marL="0" marR="0" lvl="0" indent="457200" algn="l" rtl="0">
              <a:lnSpc>
                <a:spcPct val="100000"/>
              </a:lnSpc>
              <a:spcBef>
                <a:spcPts val="1600"/>
              </a:spcBef>
              <a:spcAft>
                <a:spcPts val="0"/>
              </a:spcAft>
              <a:buClr>
                <a:srgbClr val="000000"/>
              </a:buClr>
              <a:buSzPts val="1800"/>
              <a:buFont typeface="Arial"/>
              <a:buNone/>
            </a:pPr>
            <a:r>
              <a:rPr lang="zh-TW" sz="2000" b="0" i="0" u="none" strike="noStrike" cap="none" dirty="0">
                <a:solidFill>
                  <a:srgbClr val="000000"/>
                </a:solidFill>
                <a:latin typeface="Open Sans"/>
                <a:ea typeface="Open Sans"/>
                <a:cs typeface="Open Sans"/>
                <a:sym typeface="Open Sans"/>
              </a:rPr>
              <a:t>Pandas：Python 表格資料處理的重要工具</a:t>
            </a:r>
            <a:endParaRPr sz="2000" b="0" i="0" u="none" strike="noStrike" cap="none" dirty="0">
              <a:solidFill>
                <a:srgbClr val="000000"/>
              </a:solidFill>
              <a:latin typeface="Open Sans"/>
              <a:ea typeface="Open Sans"/>
              <a:cs typeface="Open Sans"/>
              <a:sym typeface="Open Sans"/>
            </a:endParaRPr>
          </a:p>
          <a:p>
            <a:pPr marL="457200" marR="0" lvl="0" indent="0" algn="l" rtl="0">
              <a:lnSpc>
                <a:spcPct val="100000"/>
              </a:lnSpc>
              <a:spcBef>
                <a:spcPts val="1600"/>
              </a:spcBef>
              <a:spcAft>
                <a:spcPts val="0"/>
              </a:spcAft>
              <a:buClr>
                <a:srgbClr val="000000"/>
              </a:buClr>
              <a:buSzPts val="1800"/>
              <a:buFont typeface="Arial"/>
              <a:buNone/>
            </a:pPr>
            <a:r>
              <a:rPr lang="zh-TW" sz="2000" b="0" i="0" u="none" strike="noStrike" cap="none" dirty="0">
                <a:solidFill>
                  <a:srgbClr val="000000"/>
                </a:solidFill>
                <a:latin typeface="Open Sans"/>
                <a:ea typeface="Open Sans"/>
                <a:cs typeface="Open Sans"/>
                <a:sym typeface="Open Sans"/>
              </a:rPr>
              <a:t>Numpy：針對多維陣列的平行運算進行優化的強大函式庫</a:t>
            </a:r>
            <a:endParaRPr sz="2000" b="0" i="0" u="none" strike="noStrike" cap="none" dirty="0">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400"/>
              <a:buFont typeface="Arial"/>
              <a:buNone/>
            </a:pPr>
            <a:endParaRPr sz="2800" b="0" i="0" u="none" strike="noStrike" cap="none" dirty="0">
              <a:solidFill>
                <a:srgbClr val="000000"/>
              </a:solidFill>
              <a:latin typeface="Open Sans"/>
              <a:ea typeface="Open Sans"/>
              <a:cs typeface="Open Sans"/>
              <a:sym typeface="Open Sans"/>
            </a:endParaRPr>
          </a:p>
          <a:p>
            <a:pPr marL="457200" marR="0" lvl="0" indent="-342900" algn="l" rtl="0">
              <a:lnSpc>
                <a:spcPct val="100000"/>
              </a:lnSpc>
              <a:spcBef>
                <a:spcPts val="0"/>
              </a:spcBef>
              <a:spcAft>
                <a:spcPts val="0"/>
              </a:spcAft>
              <a:buClr>
                <a:srgbClr val="000000"/>
              </a:buClr>
              <a:buSzPts val="1800"/>
              <a:buFont typeface="Arial"/>
              <a:buChar char="•"/>
            </a:pPr>
            <a:r>
              <a:rPr lang="zh-TW" sz="2800" b="0" i="0" u="none" strike="noStrike" cap="none" dirty="0">
                <a:solidFill>
                  <a:srgbClr val="000000"/>
                </a:solidFill>
                <a:latin typeface="Open Sans"/>
                <a:ea typeface="Open Sans"/>
                <a:cs typeface="Open Sans"/>
                <a:sym typeface="Open Sans"/>
              </a:rPr>
              <a:t>繪圖相關 – </a:t>
            </a:r>
            <a:r>
              <a:rPr lang="zh-TW" sz="2800" b="1" i="0" u="none" strike="noStrike" cap="none" dirty="0">
                <a:solidFill>
                  <a:srgbClr val="000000"/>
                </a:solidFill>
                <a:latin typeface="Open Sans"/>
                <a:ea typeface="Open Sans"/>
                <a:cs typeface="Open Sans"/>
                <a:sym typeface="Open Sans"/>
              </a:rPr>
              <a:t>Matplotlib, Seaborn</a:t>
            </a:r>
            <a:endParaRPr sz="2800" b="1" i="0" u="none" strike="noStrike" cap="none" dirty="0">
              <a:solidFill>
                <a:srgbClr val="000000"/>
              </a:solidFill>
              <a:latin typeface="Open Sans"/>
              <a:ea typeface="Open Sans"/>
              <a:cs typeface="Open Sans"/>
              <a:sym typeface="Open Sans"/>
            </a:endParaRPr>
          </a:p>
          <a:p>
            <a:pPr marL="457200" marR="0" lvl="0" indent="0" algn="l" rtl="0">
              <a:lnSpc>
                <a:spcPct val="100000"/>
              </a:lnSpc>
              <a:spcBef>
                <a:spcPts val="1600"/>
              </a:spcBef>
              <a:spcAft>
                <a:spcPts val="0"/>
              </a:spcAft>
              <a:buClr>
                <a:srgbClr val="000000"/>
              </a:buClr>
              <a:buSzPts val="1800"/>
              <a:buFont typeface="Arial"/>
              <a:buNone/>
            </a:pPr>
            <a:r>
              <a:rPr lang="zh-TW" sz="2000" b="0" i="0" u="none" strike="noStrike" cap="none" dirty="0">
                <a:solidFill>
                  <a:srgbClr val="000000"/>
                </a:solidFill>
                <a:latin typeface="Open Sans"/>
                <a:ea typeface="Open Sans"/>
                <a:cs typeface="Open Sans"/>
                <a:sym typeface="Open Sans"/>
              </a:rPr>
              <a:t>Matplotlib：Python 內最常被使用到的繪圖套件</a:t>
            </a:r>
            <a:endParaRPr sz="2000" b="0" i="0" u="none" strike="noStrike" cap="none" dirty="0">
              <a:solidFill>
                <a:srgbClr val="000000"/>
              </a:solidFill>
              <a:latin typeface="Open Sans"/>
              <a:ea typeface="Open Sans"/>
              <a:cs typeface="Open Sans"/>
              <a:sym typeface="Open Sans"/>
            </a:endParaRPr>
          </a:p>
          <a:p>
            <a:pPr marL="457200" marR="0" lvl="0" indent="0" algn="l" rtl="0">
              <a:lnSpc>
                <a:spcPct val="100000"/>
              </a:lnSpc>
              <a:spcBef>
                <a:spcPts val="1600"/>
              </a:spcBef>
              <a:spcAft>
                <a:spcPts val="0"/>
              </a:spcAft>
              <a:buClr>
                <a:srgbClr val="000000"/>
              </a:buClr>
              <a:buSzPts val="1800"/>
              <a:buFont typeface="Arial"/>
              <a:buNone/>
            </a:pPr>
            <a:r>
              <a:rPr lang="zh-TW" sz="2000" b="0" i="0" u="none" strike="noStrike" cap="none" dirty="0">
                <a:solidFill>
                  <a:srgbClr val="000000"/>
                </a:solidFill>
                <a:latin typeface="Open Sans"/>
                <a:ea typeface="Open Sans"/>
                <a:cs typeface="Open Sans"/>
                <a:sym typeface="Open Sans"/>
              </a:rPr>
              <a:t>Seaborn：以matplotlib為底層的高階繪圖套件</a:t>
            </a:r>
            <a:endParaRPr sz="2000" b="0" i="0" u="none" strike="noStrike" cap="none" dirty="0">
              <a:solidFill>
                <a:srgbClr val="000000"/>
              </a:solidFill>
              <a:latin typeface="Open Sans"/>
              <a:ea typeface="Open Sans"/>
              <a:cs typeface="Open Sans"/>
              <a:sym typeface="Open Sans"/>
            </a:endParaRPr>
          </a:p>
          <a:p>
            <a:pPr marL="457200" marR="0" lvl="0" indent="-228600" algn="l" rtl="0">
              <a:lnSpc>
                <a:spcPct val="115000"/>
              </a:lnSpc>
              <a:spcBef>
                <a:spcPts val="0"/>
              </a:spcBef>
              <a:spcAft>
                <a:spcPts val="0"/>
              </a:spcAft>
              <a:buClr>
                <a:srgbClr val="000000"/>
              </a:buClr>
              <a:buSzPts val="2400"/>
              <a:buFont typeface="Arial"/>
              <a:buNone/>
            </a:pPr>
            <a:endParaRPr sz="2800" b="0" i="0" u="none" strike="noStrike" cap="none" dirty="0">
              <a:solidFill>
                <a:srgbClr val="000000"/>
              </a:solidFill>
              <a:latin typeface="Open Sans"/>
              <a:ea typeface="Open Sans"/>
              <a:cs typeface="Open Sans"/>
              <a:sym typeface="Open Sans"/>
            </a:endParaRPr>
          </a:p>
        </p:txBody>
      </p:sp>
      <p:pic>
        <p:nvPicPr>
          <p:cNvPr id="2050" name="Picture 2" descr="NumPy - 维基百科，自由的百科全书">
            <a:extLst>
              <a:ext uri="{FF2B5EF4-FFF2-40B4-BE49-F238E27FC236}">
                <a16:creationId xmlns:a16="http://schemas.microsoft.com/office/drawing/2014/main" id="{0A17FD0F-B24E-5949-8A96-FD3FCE23E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4042" y="1917954"/>
            <a:ext cx="2293839" cy="9059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02C4DD8-33FF-3945-9D30-4103FB2BF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550" y="671655"/>
            <a:ext cx="2706433" cy="109159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ubsea Cable Services | US to Brazil Wholesale Carrier | Seaborn">
            <a:extLst>
              <a:ext uri="{FF2B5EF4-FFF2-40B4-BE49-F238E27FC236}">
                <a16:creationId xmlns:a16="http://schemas.microsoft.com/office/drawing/2014/main" id="{8D1D08B4-12DB-544E-95F0-81C27218F7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4089" y="4362073"/>
            <a:ext cx="1975352" cy="4765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数据分析4：图表绘制工具Matplotlib - 知乎">
            <a:extLst>
              <a:ext uri="{FF2B5EF4-FFF2-40B4-BE49-F238E27FC236}">
                <a16:creationId xmlns:a16="http://schemas.microsoft.com/office/drawing/2014/main" id="{8BF64D5B-0091-EE4C-8144-3A83F0A75D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9437" b="21773"/>
          <a:stretch/>
        </p:blipFill>
        <p:spPr bwMode="auto">
          <a:xfrm>
            <a:off x="8141757" y="3257394"/>
            <a:ext cx="3260017" cy="754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568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2</a:t>
            </a:r>
            <a:endParaRPr lang="zh-CN" altLang="en-US" kern="0" dirty="0"/>
          </a:p>
        </p:txBody>
      </p:sp>
      <p:sp>
        <p:nvSpPr>
          <p:cNvPr id="5" name="文本占位符 4"/>
          <p:cNvSpPr>
            <a:spLocks noGrp="1"/>
          </p:cNvSpPr>
          <p:nvPr>
            <p:ph type="body" sz="quarter" idx="12"/>
          </p:nvPr>
        </p:nvSpPr>
        <p:spPr>
          <a:xfrm>
            <a:off x="3327399" y="5603971"/>
            <a:ext cx="5537200" cy="701731"/>
          </a:xfrm>
        </p:spPr>
        <p:txBody>
          <a:bodyPr/>
          <a:lstStyle/>
          <a:p>
            <a:pPr lvl="0"/>
            <a:r>
              <a:rPr lang="en-US" altLang="zh-CN" sz="4400" kern="0" dirty="0"/>
              <a:t>[</a:t>
            </a:r>
            <a:r>
              <a:rPr lang="zh-CN" altLang="en-US" sz="4400" kern="0" dirty="0"/>
              <a:t>程式實作</a:t>
            </a:r>
            <a:r>
              <a:rPr lang="en-US" altLang="zh-CN" sz="4400" kern="0" dirty="0"/>
              <a:t>] EDA</a:t>
            </a:r>
            <a:endParaRPr lang="zh-CN" altLang="en-US" sz="5400" kern="0" dirty="0"/>
          </a:p>
        </p:txBody>
      </p:sp>
      <p:pic>
        <p:nvPicPr>
          <p:cNvPr id="6" name="Picture 5">
            <a:extLst>
              <a:ext uri="{FF2B5EF4-FFF2-40B4-BE49-F238E27FC236}">
                <a16:creationId xmlns:a16="http://schemas.microsoft.com/office/drawing/2014/main" id="{09E16352-B15F-0A44-BB8A-2B1C2535D6D3}"/>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3" name="Rectangle 2">
            <a:extLst>
              <a:ext uri="{FF2B5EF4-FFF2-40B4-BE49-F238E27FC236}">
                <a16:creationId xmlns:a16="http://schemas.microsoft.com/office/drawing/2014/main" id="{FDC24D1F-6567-5145-8B75-CC2002F41408}"/>
              </a:ext>
            </a:extLst>
          </p:cNvPr>
          <p:cNvSpPr/>
          <p:nvPr/>
        </p:nvSpPr>
        <p:spPr>
          <a:xfrm>
            <a:off x="2125101" y="1682016"/>
            <a:ext cx="9135763" cy="141577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TW" altLang="en-US" sz="5400" i="0" u="none" strike="noStrike" kern="0" cap="none" spc="500" normalizeH="0" noProof="0" dirty="0">
                <a:ln>
                  <a:noFill/>
                </a:ln>
                <a:solidFill>
                  <a:schemeClr val="accent3">
                    <a:lumMod val="25000"/>
                  </a:schemeClr>
                </a:solidFill>
                <a:effectLst/>
                <a:uLnTx/>
                <a:uFillTx/>
                <a:latin typeface="Calibri"/>
                <a:cs typeface="Calibri"/>
                <a:sym typeface="Calibri"/>
              </a:rPr>
              <a:t>試試看第一支</a:t>
            </a:r>
            <a:r>
              <a:rPr kumimoji="0" lang="en-US" altLang="zh-TW" sz="5400" i="0" u="none" strike="noStrike" kern="0" cap="none" spc="500" normalizeH="0" noProof="0" dirty="0">
                <a:ln>
                  <a:noFill/>
                </a:ln>
                <a:solidFill>
                  <a:schemeClr val="accent3">
                    <a:lumMod val="25000"/>
                  </a:schemeClr>
                </a:solidFill>
                <a:effectLst/>
                <a:uLnTx/>
                <a:uFillTx/>
                <a:latin typeface="Calibri"/>
                <a:cs typeface="Calibri"/>
                <a:sym typeface="Calibri"/>
              </a:rPr>
              <a:t>EDA</a:t>
            </a:r>
            <a:r>
              <a:rPr kumimoji="0" lang="zh-TW" altLang="en-US" sz="5400" i="0" u="none" strike="noStrike" kern="0" cap="none" spc="500" normalizeH="0" noProof="0" dirty="0">
                <a:ln>
                  <a:noFill/>
                </a:ln>
                <a:solidFill>
                  <a:schemeClr val="accent3">
                    <a:lumMod val="25000"/>
                  </a:schemeClr>
                </a:solidFill>
                <a:effectLst/>
                <a:uLnTx/>
                <a:uFillTx/>
                <a:latin typeface="Calibri"/>
                <a:cs typeface="Calibri"/>
                <a:sym typeface="Calibri"/>
              </a:rPr>
              <a:t>程式</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402291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C5488-205F-3F4E-99A7-0199969D6673}"/>
              </a:ext>
            </a:extLst>
          </p:cNvPr>
          <p:cNvSpPr>
            <a:spLocks noGrp="1"/>
          </p:cNvSpPr>
          <p:nvPr>
            <p:ph type="body" sz="quarter" idx="10"/>
          </p:nvPr>
        </p:nvSpPr>
        <p:spPr/>
        <p:txBody>
          <a:bodyPr/>
          <a:lstStyle/>
          <a:p>
            <a:r>
              <a:rPr lang="en-US" dirty="0" err="1"/>
              <a:t>鳶尾花朵</a:t>
            </a:r>
            <a:r>
              <a:rPr lang="en-US" dirty="0"/>
              <a:t>(iris)</a:t>
            </a:r>
            <a:r>
              <a:rPr lang="en-US" dirty="0" err="1"/>
              <a:t>資料集一覽</a:t>
            </a:r>
            <a:endParaRPr lang="en-TW" dirty="0"/>
          </a:p>
        </p:txBody>
      </p:sp>
      <p:sp>
        <p:nvSpPr>
          <p:cNvPr id="6" name="Text Placeholder 1">
            <a:extLst>
              <a:ext uri="{FF2B5EF4-FFF2-40B4-BE49-F238E27FC236}">
                <a16:creationId xmlns:a16="http://schemas.microsoft.com/office/drawing/2014/main" id="{A069F8AA-46D3-AA4F-A704-046F61ECF061}"/>
              </a:ext>
            </a:extLst>
          </p:cNvPr>
          <p:cNvSpPr txBox="1">
            <a:spLocks/>
          </p:cNvSpPr>
          <p:nvPr/>
        </p:nvSpPr>
        <p:spPr>
          <a:xfrm>
            <a:off x="815993" y="1173106"/>
            <a:ext cx="8229153" cy="1149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a:ln>
                  <a:noFill/>
                </a:ln>
                <a:solidFill>
                  <a:srgbClr val="595959"/>
                </a:solidFill>
                <a:effectLst/>
                <a:uLnTx/>
                <a:uFillTx/>
                <a:latin typeface="+mj-lt"/>
                <a:cs typeface="Calibri"/>
                <a:sym typeface="Calibri"/>
              </a:rPr>
              <a:t>總共有</a:t>
            </a:r>
            <a:r>
              <a:rPr kumimoji="0" lang="en-US" sz="2400" b="0" i="0" u="none" strike="noStrike" kern="0" cap="none" spc="0" normalizeH="0" baseline="0" noProof="0" dirty="0">
                <a:ln>
                  <a:noFill/>
                </a:ln>
                <a:solidFill>
                  <a:srgbClr val="C00000"/>
                </a:solidFill>
                <a:effectLst/>
                <a:uLnTx/>
                <a:uFillTx/>
                <a:latin typeface="+mj-lt"/>
                <a:cs typeface="Calibri"/>
                <a:sym typeface="Calibri"/>
              </a:rPr>
              <a:t>4個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輸入,</a:t>
            </a:r>
            <a:r>
              <a:rPr kumimoji="0" lang="en-US" sz="2400" b="0" i="0" u="none" strike="noStrike" kern="0" cap="none" spc="0" normalizeH="0" baseline="0" noProof="0" dirty="0">
                <a:ln>
                  <a:noFill/>
                </a:ln>
                <a:solidFill>
                  <a:srgbClr val="C00000"/>
                </a:solidFill>
                <a:effectLst/>
                <a:uLnTx/>
                <a:uFillTx/>
                <a:latin typeface="+mj-lt"/>
                <a:cs typeface="Calibri"/>
                <a:sym typeface="Calibri"/>
              </a:rPr>
              <a:t>1個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輸出</a:t>
            </a:r>
          </a:p>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err="1">
                <a:ln>
                  <a:noFill/>
                </a:ln>
                <a:solidFill>
                  <a:srgbClr val="595959"/>
                </a:solidFill>
                <a:effectLst/>
                <a:uLnTx/>
                <a:uFillTx/>
                <a:latin typeface="+mj-lt"/>
                <a:cs typeface="Calibri"/>
                <a:sym typeface="Calibri"/>
              </a:rPr>
              <a:t>資料特徵描述如下表</a:t>
            </a:r>
            <a:r>
              <a:rPr kumimoji="0" lang="en-US" sz="2400" b="0" i="0" u="none" strike="noStrike" kern="0" cap="none" spc="0" normalizeH="0" baseline="0" noProof="0" dirty="0">
                <a:ln>
                  <a:noFill/>
                </a:ln>
                <a:solidFill>
                  <a:srgbClr val="595959"/>
                </a:solidFill>
                <a:effectLst/>
                <a:uLnTx/>
                <a:uFillTx/>
                <a:latin typeface="+mj-lt"/>
                <a:cs typeface="Calibri"/>
                <a:sym typeface="Calibri"/>
              </a:rPr>
              <a:t>：</a:t>
            </a:r>
          </a:p>
        </p:txBody>
      </p:sp>
      <p:pic>
        <p:nvPicPr>
          <p:cNvPr id="7" name="Picture 6">
            <a:extLst>
              <a:ext uri="{FF2B5EF4-FFF2-40B4-BE49-F238E27FC236}">
                <a16:creationId xmlns:a16="http://schemas.microsoft.com/office/drawing/2014/main" id="{7CB54B55-6C9C-2944-AAD8-C4B66C08B1B8}"/>
              </a:ext>
            </a:extLst>
          </p:cNvPr>
          <p:cNvPicPr>
            <a:picLocks noChangeAspect="1"/>
          </p:cNvPicPr>
          <p:nvPr/>
        </p:nvPicPr>
        <p:blipFill>
          <a:blip r:embed="rId2"/>
          <a:stretch>
            <a:fillRect/>
          </a:stretch>
        </p:blipFill>
        <p:spPr>
          <a:xfrm>
            <a:off x="3157606" y="3479430"/>
            <a:ext cx="5488028" cy="2447661"/>
          </a:xfrm>
          <a:prstGeom prst="rect">
            <a:avLst/>
          </a:prstGeom>
        </p:spPr>
      </p:pic>
      <p:pic>
        <p:nvPicPr>
          <p:cNvPr id="9" name="Picture 8">
            <a:extLst>
              <a:ext uri="{FF2B5EF4-FFF2-40B4-BE49-F238E27FC236}">
                <a16:creationId xmlns:a16="http://schemas.microsoft.com/office/drawing/2014/main" id="{C2FB78CA-AFDA-1E4D-9C56-71B20AB80D4D}"/>
              </a:ext>
            </a:extLst>
          </p:cNvPr>
          <p:cNvPicPr>
            <a:picLocks noChangeAspect="1"/>
          </p:cNvPicPr>
          <p:nvPr/>
        </p:nvPicPr>
        <p:blipFill>
          <a:blip r:embed="rId3"/>
          <a:stretch>
            <a:fillRect/>
          </a:stretch>
        </p:blipFill>
        <p:spPr>
          <a:xfrm>
            <a:off x="3671758" y="2706535"/>
            <a:ext cx="4459724" cy="951878"/>
          </a:xfrm>
          <a:prstGeom prst="rect">
            <a:avLst/>
          </a:prstGeom>
        </p:spPr>
      </p:pic>
      <p:sp>
        <p:nvSpPr>
          <p:cNvPr id="10" name="Rounded Rectangle 9">
            <a:extLst>
              <a:ext uri="{FF2B5EF4-FFF2-40B4-BE49-F238E27FC236}">
                <a16:creationId xmlns:a16="http://schemas.microsoft.com/office/drawing/2014/main" id="{D273D9EA-772D-0C47-AD56-C506D371E95A}"/>
              </a:ext>
            </a:extLst>
          </p:cNvPr>
          <p:cNvSpPr/>
          <p:nvPr/>
        </p:nvSpPr>
        <p:spPr>
          <a:xfrm>
            <a:off x="3719143" y="2420361"/>
            <a:ext cx="847151" cy="25348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26C8CC-84A1-234D-BB80-240CC0A1C7F1}"/>
              </a:ext>
            </a:extLst>
          </p:cNvPr>
          <p:cNvSpPr/>
          <p:nvPr/>
        </p:nvSpPr>
        <p:spPr>
          <a:xfrm>
            <a:off x="3798282" y="2426917"/>
            <a:ext cx="948857" cy="246221"/>
          </a:xfrm>
          <a:prstGeom prst="rect">
            <a:avLst/>
          </a:prstGeom>
        </p:spPr>
        <p:txBody>
          <a:bodyPr wrap="square">
            <a:spAutoFit/>
          </a:bodyPr>
          <a:lstStyle/>
          <a:p>
            <a:r>
              <a:rPr lang="zh-CN" altLang="en-US" sz="1000" dirty="0">
                <a:solidFill>
                  <a:schemeClr val="bg1"/>
                </a:solidFill>
              </a:rPr>
              <a:t>花萼長度</a:t>
            </a:r>
            <a:endParaRPr lang="en-US" sz="1000" dirty="0">
              <a:solidFill>
                <a:schemeClr val="bg1"/>
              </a:solidFill>
            </a:endParaRPr>
          </a:p>
        </p:txBody>
      </p:sp>
      <p:sp>
        <p:nvSpPr>
          <p:cNvPr id="12" name="Rounded Rectangle 11">
            <a:extLst>
              <a:ext uri="{FF2B5EF4-FFF2-40B4-BE49-F238E27FC236}">
                <a16:creationId xmlns:a16="http://schemas.microsoft.com/office/drawing/2014/main" id="{90709BDF-2E09-DD45-B46B-06FCEA603CE5}"/>
              </a:ext>
            </a:extLst>
          </p:cNvPr>
          <p:cNvSpPr/>
          <p:nvPr/>
        </p:nvSpPr>
        <p:spPr>
          <a:xfrm>
            <a:off x="4702617" y="2414519"/>
            <a:ext cx="796567" cy="25348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778AF9-02E1-EB4D-B330-20EBB89AB164}"/>
              </a:ext>
            </a:extLst>
          </p:cNvPr>
          <p:cNvSpPr/>
          <p:nvPr/>
        </p:nvSpPr>
        <p:spPr>
          <a:xfrm>
            <a:off x="4771853" y="2418509"/>
            <a:ext cx="948857" cy="246221"/>
          </a:xfrm>
          <a:prstGeom prst="rect">
            <a:avLst/>
          </a:prstGeom>
        </p:spPr>
        <p:txBody>
          <a:bodyPr wrap="square">
            <a:spAutoFit/>
          </a:bodyPr>
          <a:lstStyle/>
          <a:p>
            <a:r>
              <a:rPr lang="zh-CN" altLang="en-US" sz="1000" dirty="0">
                <a:solidFill>
                  <a:schemeClr val="bg1"/>
                </a:solidFill>
              </a:rPr>
              <a:t>花萼寬度</a:t>
            </a:r>
            <a:endParaRPr lang="en-US" sz="1000" dirty="0">
              <a:solidFill>
                <a:schemeClr val="bg1"/>
              </a:solidFill>
            </a:endParaRPr>
          </a:p>
        </p:txBody>
      </p:sp>
      <p:sp>
        <p:nvSpPr>
          <p:cNvPr id="14" name="Rounded Rectangle 13">
            <a:extLst>
              <a:ext uri="{FF2B5EF4-FFF2-40B4-BE49-F238E27FC236}">
                <a16:creationId xmlns:a16="http://schemas.microsoft.com/office/drawing/2014/main" id="{BF2E9DA6-3952-C74A-BA18-7A187352BAA1}"/>
              </a:ext>
            </a:extLst>
          </p:cNvPr>
          <p:cNvSpPr/>
          <p:nvPr/>
        </p:nvSpPr>
        <p:spPr>
          <a:xfrm>
            <a:off x="5657452" y="2414519"/>
            <a:ext cx="772585" cy="25445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F5B929-1E69-D542-9ED4-121D46AE8A16}"/>
              </a:ext>
            </a:extLst>
          </p:cNvPr>
          <p:cNvSpPr/>
          <p:nvPr/>
        </p:nvSpPr>
        <p:spPr>
          <a:xfrm>
            <a:off x="5704740" y="2418509"/>
            <a:ext cx="948857" cy="246221"/>
          </a:xfrm>
          <a:prstGeom prst="rect">
            <a:avLst/>
          </a:prstGeom>
        </p:spPr>
        <p:txBody>
          <a:bodyPr wrap="square">
            <a:spAutoFit/>
          </a:bodyPr>
          <a:lstStyle/>
          <a:p>
            <a:r>
              <a:rPr lang="zh-CN" altLang="en-US" sz="1000" dirty="0">
                <a:solidFill>
                  <a:schemeClr val="bg1"/>
                </a:solidFill>
              </a:rPr>
              <a:t>花瓣長度</a:t>
            </a:r>
            <a:endParaRPr lang="en-US" sz="1000" dirty="0">
              <a:solidFill>
                <a:schemeClr val="bg1"/>
              </a:solidFill>
            </a:endParaRPr>
          </a:p>
        </p:txBody>
      </p:sp>
      <p:sp>
        <p:nvSpPr>
          <p:cNvPr id="16" name="Rounded Rectangle 15">
            <a:extLst>
              <a:ext uri="{FF2B5EF4-FFF2-40B4-BE49-F238E27FC236}">
                <a16:creationId xmlns:a16="http://schemas.microsoft.com/office/drawing/2014/main" id="{EFD066FD-3949-C948-AB16-DAC9DE841291}"/>
              </a:ext>
            </a:extLst>
          </p:cNvPr>
          <p:cNvSpPr/>
          <p:nvPr/>
        </p:nvSpPr>
        <p:spPr>
          <a:xfrm>
            <a:off x="6596954" y="2409643"/>
            <a:ext cx="743395" cy="27053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58F89B-46E8-3E4D-820E-3CC72CD03811}"/>
              </a:ext>
            </a:extLst>
          </p:cNvPr>
          <p:cNvSpPr/>
          <p:nvPr/>
        </p:nvSpPr>
        <p:spPr>
          <a:xfrm>
            <a:off x="6621034" y="2431079"/>
            <a:ext cx="772585" cy="246221"/>
          </a:xfrm>
          <a:prstGeom prst="rect">
            <a:avLst/>
          </a:prstGeom>
        </p:spPr>
        <p:txBody>
          <a:bodyPr wrap="square">
            <a:spAutoFit/>
          </a:bodyPr>
          <a:lstStyle/>
          <a:p>
            <a:r>
              <a:rPr lang="zh-CN" altLang="en-US" sz="1000" dirty="0">
                <a:solidFill>
                  <a:schemeClr val="bg1"/>
                </a:solidFill>
              </a:rPr>
              <a:t>花瓣寬度</a:t>
            </a:r>
            <a:endParaRPr lang="en-US" sz="1000" dirty="0">
              <a:solidFill>
                <a:schemeClr val="bg1"/>
              </a:solidFill>
            </a:endParaRPr>
          </a:p>
        </p:txBody>
      </p:sp>
      <p:sp>
        <p:nvSpPr>
          <p:cNvPr id="18" name="Rounded Rectangle 17">
            <a:extLst>
              <a:ext uri="{FF2B5EF4-FFF2-40B4-BE49-F238E27FC236}">
                <a16:creationId xmlns:a16="http://schemas.microsoft.com/office/drawing/2014/main" id="{C17EF282-AA18-184E-901B-61664221C7E1}"/>
              </a:ext>
            </a:extLst>
          </p:cNvPr>
          <p:cNvSpPr/>
          <p:nvPr/>
        </p:nvSpPr>
        <p:spPr>
          <a:xfrm>
            <a:off x="7480118" y="2424839"/>
            <a:ext cx="621664" cy="24413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9BFAA4-1DC1-FE46-84B7-0665338B6BF3}"/>
              </a:ext>
            </a:extLst>
          </p:cNvPr>
          <p:cNvSpPr/>
          <p:nvPr/>
        </p:nvSpPr>
        <p:spPr>
          <a:xfrm>
            <a:off x="7488862" y="2423846"/>
            <a:ext cx="621664" cy="246221"/>
          </a:xfrm>
          <a:prstGeom prst="rect">
            <a:avLst/>
          </a:prstGeom>
        </p:spPr>
        <p:txBody>
          <a:bodyPr wrap="square">
            <a:spAutoFit/>
          </a:bodyPr>
          <a:lstStyle/>
          <a:p>
            <a:pPr algn="ctr"/>
            <a:r>
              <a:rPr lang="zh-CN" altLang="en-US" sz="1000" dirty="0">
                <a:solidFill>
                  <a:schemeClr val="bg1"/>
                </a:solidFill>
              </a:rPr>
              <a:t>品種</a:t>
            </a:r>
            <a:endParaRPr lang="en-US" sz="1000" dirty="0">
              <a:solidFill>
                <a:schemeClr val="bg1"/>
              </a:solidFill>
            </a:endParaRPr>
          </a:p>
        </p:txBody>
      </p:sp>
    </p:spTree>
    <p:extLst>
      <p:ext uri="{BB962C8B-B14F-4D97-AF65-F5344CB8AC3E}">
        <p14:creationId xmlns:p14="http://schemas.microsoft.com/office/powerpoint/2010/main" val="4156044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EE9BF-6259-8049-A24F-345135CC1A10}"/>
              </a:ext>
            </a:extLst>
          </p:cNvPr>
          <p:cNvSpPr>
            <a:spLocks noGrp="1"/>
          </p:cNvSpPr>
          <p:nvPr>
            <p:ph type="body" sz="quarter" idx="10"/>
          </p:nvPr>
        </p:nvSpPr>
        <p:spPr/>
        <p:txBody>
          <a:bodyPr/>
          <a:lstStyle/>
          <a:p>
            <a:r>
              <a:rPr lang="zh-TW" altLang="en-US" dirty="0"/>
              <a:t>載入必要套件</a:t>
            </a:r>
            <a:endParaRPr lang="en-TW" dirty="0"/>
          </a:p>
        </p:txBody>
      </p:sp>
      <p:sp>
        <p:nvSpPr>
          <p:cNvPr id="6" name="Rounded Rectangle 5">
            <a:extLst>
              <a:ext uri="{FF2B5EF4-FFF2-40B4-BE49-F238E27FC236}">
                <a16:creationId xmlns:a16="http://schemas.microsoft.com/office/drawing/2014/main" id="{0C10082A-172F-7340-9611-5804CF063852}"/>
              </a:ext>
            </a:extLst>
          </p:cNvPr>
          <p:cNvSpPr/>
          <p:nvPr/>
        </p:nvSpPr>
        <p:spPr>
          <a:xfrm>
            <a:off x="2063579" y="1760838"/>
            <a:ext cx="7216346" cy="3928762"/>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16000" rtlCol="0" anchor="ctr"/>
          <a:lstStyle/>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pandas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pd</a:t>
            </a:r>
          </a:p>
          <a:p>
            <a:pPr lvl="0">
              <a:lnSpc>
                <a:spcPct val="150000"/>
              </a:lnSpc>
              <a:buClr>
                <a:schemeClr val="dk1"/>
              </a:buClr>
              <a:buSzPts val="1100"/>
            </a:pPr>
            <a:r>
              <a:rPr lang="en-US" altLang="zh-TW" sz="2800" b="1" dirty="0">
                <a:solidFill>
                  <a:srgbClr val="38761D"/>
                </a:solidFil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numpy</a:t>
            </a:r>
            <a:r>
              <a:rPr lang="en-US" altLang="zh-TW" sz="2800" b="1" dirty="0">
                <a:solidFill>
                  <a:srgbClr val="000000"/>
                </a:solidFill>
                <a:ea typeface="Arial"/>
                <a:cs typeface="Arial"/>
                <a:sym typeface="Arial"/>
              </a:rPr>
              <a:t> </a:t>
            </a:r>
            <a:r>
              <a:rPr lang="en-US" altLang="zh-TW" sz="2800" b="1" dirty="0">
                <a:solidFill>
                  <a:srgbClr val="38761D"/>
                </a:solidFill>
                <a:cs typeface="Arial"/>
                <a:sym typeface="Arial"/>
              </a:rPr>
              <a:t>as</a:t>
            </a:r>
            <a:r>
              <a:rPr lang="en-US" altLang="zh-TW" sz="2800" b="1" dirty="0">
                <a:solidFill>
                  <a:srgbClr val="000000"/>
                </a:solidFill>
                <a:ea typeface="Arial"/>
                <a:cs typeface="Arial"/>
                <a:sym typeface="Arial"/>
              </a:rPr>
              <a:t> np</a:t>
            </a: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matplotlib.pyplot</a:t>
            </a:r>
            <a:r>
              <a:rPr lang="en-US" altLang="zh-TW" sz="2800" b="1" dirty="0">
                <a:solidFill>
                  <a:srgbClr val="000000"/>
                </a:solidFill>
                <a:ea typeface="Arial"/>
                <a:cs typeface="Arial"/>
                <a:sym typeface="Arial"/>
              </a:rPr>
              <a:t>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plt</a:t>
            </a:r>
            <a:endParaRPr lang="en-US" sz="2800" dirty="0">
              <a:solidFill>
                <a:srgbClr val="000000"/>
              </a:solidFill>
              <a:ea typeface="Arial"/>
              <a:cs typeface="Arial"/>
              <a:sym typeface="Arial"/>
            </a:endParaRP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seaborn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sns</a:t>
            </a:r>
            <a:endParaRPr lang="en-US" altLang="zh-TW" sz="2800" b="1"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io</a:t>
            </a:r>
            <a:endParaRPr lang="en-US" sz="2800"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requests</a:t>
            </a:r>
            <a:endParaRPr lang="en-US" sz="2800" dirty="0">
              <a:solidFill>
                <a:srgbClr val="000000"/>
              </a:solidFill>
              <a:ea typeface="Arial"/>
              <a:cs typeface="Arial"/>
              <a:sym typeface="Arial"/>
            </a:endParaRPr>
          </a:p>
        </p:txBody>
      </p:sp>
      <p:cxnSp>
        <p:nvCxnSpPr>
          <p:cNvPr id="4" name="Curved Connector 3">
            <a:extLst>
              <a:ext uri="{FF2B5EF4-FFF2-40B4-BE49-F238E27FC236}">
                <a16:creationId xmlns:a16="http://schemas.microsoft.com/office/drawing/2014/main" id="{1714B332-F6FB-6249-B305-47DD633E2649}"/>
              </a:ext>
            </a:extLst>
          </p:cNvPr>
          <p:cNvCxnSpPr>
            <a:cxnSpLocks/>
          </p:cNvCxnSpPr>
          <p:nvPr/>
        </p:nvCxnSpPr>
        <p:spPr>
          <a:xfrm>
            <a:off x="5179313" y="5337079"/>
            <a:ext cx="872984" cy="124294"/>
          </a:xfrm>
          <a:prstGeom prst="curvedConnector3">
            <a:avLst>
              <a:gd name="adj1" fmla="val 50000"/>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2D7A32F-5746-BE4E-8332-68BBE44D2878}"/>
              </a:ext>
            </a:extLst>
          </p:cNvPr>
          <p:cNvSpPr/>
          <p:nvPr/>
        </p:nvSpPr>
        <p:spPr>
          <a:xfrm>
            <a:off x="6052297" y="5276707"/>
            <a:ext cx="3386504" cy="369332"/>
          </a:xfrm>
          <a:prstGeom prst="rect">
            <a:avLst/>
          </a:prstGeom>
        </p:spPr>
        <p:txBody>
          <a:bodyPr wrap="none">
            <a:spAutoFit/>
          </a:bodyPr>
          <a:lstStyle/>
          <a:p>
            <a:r>
              <a:rPr lang="en-US" altLang="zh-TW" u="sng" kern="0" dirty="0">
                <a:solidFill>
                  <a:srgbClr val="4D5156"/>
                </a:solidFill>
                <a:uFill>
                  <a:solidFill>
                    <a:schemeClr val="accent1">
                      <a:lumMod val="50000"/>
                    </a:schemeClr>
                  </a:solidFill>
                </a:uFill>
                <a:cs typeface="Arial"/>
              </a:rPr>
              <a:t>HTTP Request </a:t>
            </a:r>
            <a:r>
              <a:rPr lang="zh-TW" altLang="en-US" u="sng" kern="0" dirty="0">
                <a:solidFill>
                  <a:srgbClr val="4D5156"/>
                </a:solidFill>
                <a:uFill>
                  <a:solidFill>
                    <a:schemeClr val="accent1">
                      <a:lumMod val="50000"/>
                    </a:schemeClr>
                  </a:solidFill>
                </a:uFill>
                <a:cs typeface="Arial"/>
              </a:rPr>
              <a:t>下載訓練資料用</a:t>
            </a:r>
            <a:endParaRPr lang="en-TW" u="sng" kern="0" dirty="0">
              <a:solidFill>
                <a:srgbClr val="4D5156"/>
              </a:solidFill>
              <a:uFill>
                <a:solidFill>
                  <a:schemeClr val="accent1">
                    <a:lumMod val="50000"/>
                  </a:schemeClr>
                </a:solidFill>
              </a:uFill>
              <a:cs typeface="Arial"/>
            </a:endParaRPr>
          </a:p>
        </p:txBody>
      </p:sp>
      <p:sp>
        <p:nvSpPr>
          <p:cNvPr id="7" name="Rectangle 6">
            <a:extLst>
              <a:ext uri="{FF2B5EF4-FFF2-40B4-BE49-F238E27FC236}">
                <a16:creationId xmlns:a16="http://schemas.microsoft.com/office/drawing/2014/main" id="{16EC8EE8-5F6B-E248-8DD7-9A10A1BBD1BF}"/>
              </a:ext>
            </a:extLst>
          </p:cNvPr>
          <p:cNvSpPr/>
          <p:nvPr/>
        </p:nvSpPr>
        <p:spPr>
          <a:xfrm>
            <a:off x="5179313" y="4498208"/>
            <a:ext cx="2839239"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負責處理資料 </a:t>
            </a:r>
            <a:r>
              <a:rPr lang="en-US" altLang="zh-TW" u="sng" kern="0" dirty="0">
                <a:solidFill>
                  <a:srgbClr val="4D5156"/>
                </a:solidFill>
                <a:uFill>
                  <a:solidFill>
                    <a:schemeClr val="accent1">
                      <a:lumMod val="50000"/>
                    </a:schemeClr>
                  </a:solidFill>
                </a:uFill>
                <a:cs typeface="Arial"/>
              </a:rPr>
              <a:t>input/output</a:t>
            </a:r>
            <a:endParaRPr lang="en-TW" u="sng" kern="0" dirty="0">
              <a:solidFill>
                <a:srgbClr val="4D5156"/>
              </a:solidFill>
              <a:uFill>
                <a:solidFill>
                  <a:schemeClr val="accent1">
                    <a:lumMod val="50000"/>
                  </a:schemeClr>
                </a:solidFill>
              </a:uFill>
              <a:cs typeface="Arial"/>
            </a:endParaRPr>
          </a:p>
        </p:txBody>
      </p:sp>
      <p:cxnSp>
        <p:nvCxnSpPr>
          <p:cNvPr id="8" name="Straight Arrow Connector 7">
            <a:extLst>
              <a:ext uri="{FF2B5EF4-FFF2-40B4-BE49-F238E27FC236}">
                <a16:creationId xmlns:a16="http://schemas.microsoft.com/office/drawing/2014/main" id="{BBBD3E28-0230-FC45-8C45-6556396DCE21}"/>
              </a:ext>
            </a:extLst>
          </p:cNvPr>
          <p:cNvCxnSpPr>
            <a:cxnSpLocks/>
          </p:cNvCxnSpPr>
          <p:nvPr/>
        </p:nvCxnSpPr>
        <p:spPr>
          <a:xfrm>
            <a:off x="4107596" y="4681489"/>
            <a:ext cx="1071717"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65A0ACB-F453-9E49-87F8-FD40F0B895E8}"/>
              </a:ext>
            </a:extLst>
          </p:cNvPr>
          <p:cNvSpPr/>
          <p:nvPr/>
        </p:nvSpPr>
        <p:spPr>
          <a:xfrm>
            <a:off x="8590844" y="3586300"/>
            <a:ext cx="2262158"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資料視覺化的繪圖庫</a:t>
            </a:r>
            <a:endParaRPr lang="en-TW" u="sng" kern="0" dirty="0">
              <a:solidFill>
                <a:srgbClr val="4D5156"/>
              </a:solidFill>
              <a:uFill>
                <a:solidFill>
                  <a:schemeClr val="accent1">
                    <a:lumMod val="50000"/>
                  </a:schemeClr>
                </a:solidFill>
              </a:uFill>
              <a:cs typeface="Arial"/>
            </a:endParaRPr>
          </a:p>
        </p:txBody>
      </p:sp>
      <p:cxnSp>
        <p:nvCxnSpPr>
          <p:cNvPr id="10" name="Straight Arrow Connector 9">
            <a:extLst>
              <a:ext uri="{FF2B5EF4-FFF2-40B4-BE49-F238E27FC236}">
                <a16:creationId xmlns:a16="http://schemas.microsoft.com/office/drawing/2014/main" id="{6B21CAB2-942E-7C4C-B96D-CB0231F01C53}"/>
              </a:ext>
            </a:extLst>
          </p:cNvPr>
          <p:cNvCxnSpPr>
            <a:cxnSpLocks/>
          </p:cNvCxnSpPr>
          <p:nvPr/>
        </p:nvCxnSpPr>
        <p:spPr>
          <a:xfrm>
            <a:off x="7665603" y="3430425"/>
            <a:ext cx="925241" cy="247338"/>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E9C1DBC1-C148-9D4B-95DE-F36D8189C411}"/>
              </a:ext>
            </a:extLst>
          </p:cNvPr>
          <p:cNvCxnSpPr>
            <a:cxnSpLocks/>
          </p:cNvCxnSpPr>
          <p:nvPr/>
        </p:nvCxnSpPr>
        <p:spPr>
          <a:xfrm flipV="1">
            <a:off x="5871492" y="2419114"/>
            <a:ext cx="909483" cy="290054"/>
          </a:xfrm>
          <a:prstGeom prst="curvedConnector3">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7A76AF-00B3-4D41-A04B-7DC225AA3F26}"/>
              </a:ext>
            </a:extLst>
          </p:cNvPr>
          <p:cNvSpPr/>
          <p:nvPr/>
        </p:nvSpPr>
        <p:spPr>
          <a:xfrm>
            <a:off x="6755985" y="2265226"/>
            <a:ext cx="3416320"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高階大量的維度陣列與矩陣運算</a:t>
            </a:r>
            <a:endParaRPr lang="en-TW" u="sng" kern="0" dirty="0">
              <a:solidFill>
                <a:srgbClr val="4D5156"/>
              </a:solidFill>
              <a:uFill>
                <a:solidFill>
                  <a:schemeClr val="accent1">
                    <a:lumMod val="50000"/>
                  </a:schemeClr>
                </a:solidFill>
              </a:uFill>
              <a:cs typeface="Arial"/>
            </a:endParaRPr>
          </a:p>
        </p:txBody>
      </p:sp>
      <p:cxnSp>
        <p:nvCxnSpPr>
          <p:cNvPr id="13" name="Curved Connector 12">
            <a:extLst>
              <a:ext uri="{FF2B5EF4-FFF2-40B4-BE49-F238E27FC236}">
                <a16:creationId xmlns:a16="http://schemas.microsoft.com/office/drawing/2014/main" id="{9DAB65D1-6B09-F94D-9478-8169EEDFA182}"/>
              </a:ext>
            </a:extLst>
          </p:cNvPr>
          <p:cNvCxnSpPr>
            <a:cxnSpLocks/>
          </p:cNvCxnSpPr>
          <p:nvPr/>
        </p:nvCxnSpPr>
        <p:spPr>
          <a:xfrm flipV="1">
            <a:off x="5984563" y="1534337"/>
            <a:ext cx="796412" cy="580103"/>
          </a:xfrm>
          <a:prstGeom prst="curvedConnector3">
            <a:avLst/>
          </a:prstGeom>
          <a:noFill/>
          <a:ln w="9525" cap="flat" cmpd="sng" algn="ctr">
            <a:solidFill>
              <a:schemeClr val="accent1">
                <a:lumMod val="50000"/>
              </a:schemeClr>
            </a:solidFill>
            <a:prstDash val="lgDash"/>
            <a:tailEnd type="triangle"/>
          </a:ln>
          <a:effectLst/>
        </p:spPr>
      </p:cxnSp>
      <p:sp>
        <p:nvSpPr>
          <p:cNvPr id="14" name="Rectangle 13">
            <a:extLst>
              <a:ext uri="{FF2B5EF4-FFF2-40B4-BE49-F238E27FC236}">
                <a16:creationId xmlns:a16="http://schemas.microsoft.com/office/drawing/2014/main" id="{95D64133-556B-6F42-AB53-D19010534150}"/>
              </a:ext>
            </a:extLst>
          </p:cNvPr>
          <p:cNvSpPr/>
          <p:nvPr/>
        </p:nvSpPr>
        <p:spPr>
          <a:xfrm>
            <a:off x="6780975" y="1339980"/>
            <a:ext cx="2492990" cy="369332"/>
          </a:xfrm>
          <a:prstGeom prst="rect">
            <a:avLst/>
          </a:prstGeom>
        </p:spPr>
        <p:txBody>
          <a:bodyPr wrap="none">
            <a:spAutoFit/>
          </a:bodyPr>
          <a:lstStyle/>
          <a:p>
            <a:pPr defTabSz="914400">
              <a:buClr>
                <a:srgbClr val="000000"/>
              </a:buClr>
              <a:buFont typeface="Arial"/>
              <a:buNone/>
            </a:pPr>
            <a:r>
              <a:rPr lang="zh-TW" altLang="en-US" u="sng" kern="0" dirty="0">
                <a:solidFill>
                  <a:srgbClr val="4D5156"/>
                </a:solidFill>
                <a:uFill>
                  <a:solidFill>
                    <a:schemeClr val="accent1">
                      <a:lumMod val="50000"/>
                    </a:schemeClr>
                  </a:solidFill>
                </a:uFill>
                <a:cs typeface="Arial"/>
                <a:sym typeface="Arial"/>
              </a:rPr>
              <a:t>進行數據處理的函式庫</a:t>
            </a:r>
            <a:endParaRPr lang="en-TW" u="sng" kern="0" dirty="0">
              <a:solidFill>
                <a:srgbClr val="000000"/>
              </a:solidFill>
              <a:uFill>
                <a:solidFill>
                  <a:schemeClr val="accent1">
                    <a:lumMod val="50000"/>
                  </a:schemeClr>
                </a:solidFill>
              </a:uFill>
              <a:cs typeface="Arial"/>
              <a:sym typeface="Arial"/>
            </a:endParaRPr>
          </a:p>
        </p:txBody>
      </p:sp>
      <p:cxnSp>
        <p:nvCxnSpPr>
          <p:cNvPr id="15" name="Straight Arrow Connector 14">
            <a:extLst>
              <a:ext uri="{FF2B5EF4-FFF2-40B4-BE49-F238E27FC236}">
                <a16:creationId xmlns:a16="http://schemas.microsoft.com/office/drawing/2014/main" id="{6CE4EB60-736F-D448-A70B-990502D19C1E}"/>
              </a:ext>
            </a:extLst>
          </p:cNvPr>
          <p:cNvCxnSpPr>
            <a:cxnSpLocks/>
          </p:cNvCxnSpPr>
          <p:nvPr/>
        </p:nvCxnSpPr>
        <p:spPr>
          <a:xfrm flipV="1">
            <a:off x="6382769" y="3903480"/>
            <a:ext cx="2208075" cy="148824"/>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288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14D21C-D200-BF48-B964-2297B53D3500}"/>
              </a:ext>
            </a:extLst>
          </p:cNvPr>
          <p:cNvSpPr>
            <a:spLocks noGrp="1"/>
          </p:cNvSpPr>
          <p:nvPr>
            <p:ph type="body" sz="quarter" idx="10"/>
          </p:nvPr>
        </p:nvSpPr>
        <p:spPr>
          <a:xfrm>
            <a:off x="992875" y="245402"/>
            <a:ext cx="9315782" cy="590931"/>
          </a:xfrm>
        </p:spPr>
        <p:txBody>
          <a:bodyPr/>
          <a:lstStyle/>
          <a:p>
            <a:r>
              <a:rPr lang="en-US" altLang="zh-TW" dirty="0"/>
              <a:t>1) </a:t>
            </a:r>
            <a:r>
              <a:rPr lang="zh-TW" altLang="en-US" dirty="0"/>
              <a:t>載入資料集</a:t>
            </a:r>
          </a:p>
        </p:txBody>
      </p:sp>
      <p:pic>
        <p:nvPicPr>
          <p:cNvPr id="4" name="Picture 3">
            <a:extLst>
              <a:ext uri="{FF2B5EF4-FFF2-40B4-BE49-F238E27FC236}">
                <a16:creationId xmlns:a16="http://schemas.microsoft.com/office/drawing/2014/main" id="{DC61D39C-AEF1-BE4A-9378-38468061D10E}"/>
              </a:ext>
            </a:extLst>
          </p:cNvPr>
          <p:cNvPicPr>
            <a:picLocks noChangeAspect="1"/>
          </p:cNvPicPr>
          <p:nvPr/>
        </p:nvPicPr>
        <p:blipFill>
          <a:blip r:embed="rId2"/>
          <a:stretch>
            <a:fillRect/>
          </a:stretch>
        </p:blipFill>
        <p:spPr>
          <a:xfrm>
            <a:off x="1497865" y="1207701"/>
            <a:ext cx="8305800" cy="1155700"/>
          </a:xfrm>
          <a:prstGeom prst="rect">
            <a:avLst/>
          </a:prstGeom>
        </p:spPr>
      </p:pic>
      <p:pic>
        <p:nvPicPr>
          <p:cNvPr id="6" name="Picture 5">
            <a:extLst>
              <a:ext uri="{FF2B5EF4-FFF2-40B4-BE49-F238E27FC236}">
                <a16:creationId xmlns:a16="http://schemas.microsoft.com/office/drawing/2014/main" id="{97941C37-809C-B841-8CB3-5822ED883081}"/>
              </a:ext>
            </a:extLst>
          </p:cNvPr>
          <p:cNvPicPr>
            <a:picLocks noChangeAspect="1"/>
          </p:cNvPicPr>
          <p:nvPr/>
        </p:nvPicPr>
        <p:blipFill>
          <a:blip r:embed="rId3"/>
          <a:stretch>
            <a:fillRect/>
          </a:stretch>
        </p:blipFill>
        <p:spPr>
          <a:xfrm>
            <a:off x="2860112" y="2474612"/>
            <a:ext cx="5581307" cy="3662410"/>
          </a:xfrm>
          <a:prstGeom prst="rect">
            <a:avLst/>
          </a:prstGeom>
        </p:spPr>
      </p:pic>
    </p:spTree>
    <p:extLst>
      <p:ext uri="{BB962C8B-B14F-4D97-AF65-F5344CB8AC3E}">
        <p14:creationId xmlns:p14="http://schemas.microsoft.com/office/powerpoint/2010/main" val="1240483253"/>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495</TotalTime>
  <Words>593</Words>
  <Application>Microsoft Macintosh PowerPoint</Application>
  <PresentationFormat>Widescreen</PresentationFormat>
  <Paragraphs>80</Paragraphs>
  <Slides>16</Slides>
  <Notes>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16</vt:i4>
      </vt:variant>
    </vt:vector>
  </HeadingPairs>
  <TitlesOfParts>
    <vt:vector size="29" baseType="lpstr">
      <vt:lpstr>等线</vt:lpstr>
      <vt:lpstr>微软雅黑</vt:lpstr>
      <vt:lpstr>Open Sans</vt:lpstr>
      <vt:lpstr>Roboto</vt:lpstr>
      <vt:lpstr>Segoe UI Light</vt:lpstr>
      <vt:lpstr>Arial</vt:lpstr>
      <vt:lpstr>Calibri</vt:lpstr>
      <vt:lpstr>Century Gothic</vt:lpstr>
      <vt:lpstr>Georgia</vt:lpstr>
      <vt:lpstr>Helvetica Neue</vt:lpstr>
      <vt:lpstr>Helvetica Neue Bold Condensed</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121</cp:revision>
  <dcterms:created xsi:type="dcterms:W3CDTF">2015-08-18T02:51:41Z</dcterms:created>
  <dcterms:modified xsi:type="dcterms:W3CDTF">2020-09-14T01:44:02Z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